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639" r:id="rId2"/>
    <p:sldId id="686" r:id="rId3"/>
    <p:sldId id="694" r:id="rId4"/>
    <p:sldId id="702" r:id="rId5"/>
    <p:sldId id="695" r:id="rId6"/>
    <p:sldId id="696" r:id="rId7"/>
    <p:sldId id="698" r:id="rId8"/>
    <p:sldId id="697" r:id="rId9"/>
    <p:sldId id="699" r:id="rId10"/>
    <p:sldId id="700" r:id="rId11"/>
    <p:sldId id="701" r:id="rId12"/>
    <p:sldId id="703" r:id="rId13"/>
    <p:sldId id="704" r:id="rId14"/>
    <p:sldId id="705" r:id="rId15"/>
    <p:sldId id="706" r:id="rId16"/>
    <p:sldId id="707" r:id="rId17"/>
  </p:sldIdLst>
  <p:sldSz cx="10287000" cy="6858000" type="35mm"/>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pitchFamily="-112" charset="-128"/>
        <a:cs typeface="+mn-cs"/>
      </a:defRPr>
    </a:lvl1pPr>
    <a:lvl2pPr marL="457200" algn="l" rtl="0" fontAlgn="base">
      <a:spcBef>
        <a:spcPct val="0"/>
      </a:spcBef>
      <a:spcAft>
        <a:spcPct val="0"/>
      </a:spcAft>
      <a:defRPr kern="1200">
        <a:solidFill>
          <a:schemeClr val="tx1"/>
        </a:solidFill>
        <a:latin typeface="Arial" charset="0"/>
        <a:ea typeface="ＭＳ Ｐゴシック" pitchFamily="-112" charset="-128"/>
        <a:cs typeface="+mn-cs"/>
      </a:defRPr>
    </a:lvl2pPr>
    <a:lvl3pPr marL="914400" algn="l" rtl="0" fontAlgn="base">
      <a:spcBef>
        <a:spcPct val="0"/>
      </a:spcBef>
      <a:spcAft>
        <a:spcPct val="0"/>
      </a:spcAft>
      <a:defRPr kern="1200">
        <a:solidFill>
          <a:schemeClr val="tx1"/>
        </a:solidFill>
        <a:latin typeface="Arial" charset="0"/>
        <a:ea typeface="ＭＳ Ｐゴシック" pitchFamily="-112" charset="-128"/>
        <a:cs typeface="+mn-cs"/>
      </a:defRPr>
    </a:lvl3pPr>
    <a:lvl4pPr marL="1371600" algn="l" rtl="0" fontAlgn="base">
      <a:spcBef>
        <a:spcPct val="0"/>
      </a:spcBef>
      <a:spcAft>
        <a:spcPct val="0"/>
      </a:spcAft>
      <a:defRPr kern="1200">
        <a:solidFill>
          <a:schemeClr val="tx1"/>
        </a:solidFill>
        <a:latin typeface="Arial" charset="0"/>
        <a:ea typeface="ＭＳ Ｐゴシック" pitchFamily="-112" charset="-128"/>
        <a:cs typeface="+mn-cs"/>
      </a:defRPr>
    </a:lvl4pPr>
    <a:lvl5pPr marL="1828800" algn="l" rtl="0" fontAlgn="base">
      <a:spcBef>
        <a:spcPct val="0"/>
      </a:spcBef>
      <a:spcAft>
        <a:spcPct val="0"/>
      </a:spcAft>
      <a:defRPr kern="1200">
        <a:solidFill>
          <a:schemeClr val="tx1"/>
        </a:solidFill>
        <a:latin typeface="Arial" charset="0"/>
        <a:ea typeface="ＭＳ Ｐゴシック" pitchFamily="-112" charset="-128"/>
        <a:cs typeface="+mn-cs"/>
      </a:defRPr>
    </a:lvl5pPr>
    <a:lvl6pPr marL="2286000" algn="l" defTabSz="914400" rtl="0" eaLnBrk="1" latinLnBrk="0" hangingPunct="1">
      <a:defRPr kern="1200">
        <a:solidFill>
          <a:schemeClr val="tx1"/>
        </a:solidFill>
        <a:latin typeface="Arial" charset="0"/>
        <a:ea typeface="ＭＳ Ｐゴシック" pitchFamily="-112" charset="-128"/>
        <a:cs typeface="+mn-cs"/>
      </a:defRPr>
    </a:lvl6pPr>
    <a:lvl7pPr marL="2743200" algn="l" defTabSz="914400" rtl="0" eaLnBrk="1" latinLnBrk="0" hangingPunct="1">
      <a:defRPr kern="1200">
        <a:solidFill>
          <a:schemeClr val="tx1"/>
        </a:solidFill>
        <a:latin typeface="Arial" charset="0"/>
        <a:ea typeface="ＭＳ Ｐゴシック" pitchFamily="-112" charset="-128"/>
        <a:cs typeface="+mn-cs"/>
      </a:defRPr>
    </a:lvl7pPr>
    <a:lvl8pPr marL="3200400" algn="l" defTabSz="914400" rtl="0" eaLnBrk="1" latinLnBrk="0" hangingPunct="1">
      <a:defRPr kern="1200">
        <a:solidFill>
          <a:schemeClr val="tx1"/>
        </a:solidFill>
        <a:latin typeface="Arial" charset="0"/>
        <a:ea typeface="ＭＳ Ｐゴシック" pitchFamily="-112" charset="-128"/>
        <a:cs typeface="+mn-cs"/>
      </a:defRPr>
    </a:lvl8pPr>
    <a:lvl9pPr marL="3657600" algn="l" defTabSz="914400" rtl="0" eaLnBrk="1" latinLnBrk="0" hangingPunct="1">
      <a:defRPr kern="1200">
        <a:solidFill>
          <a:schemeClr val="tx1"/>
        </a:solidFill>
        <a:latin typeface="Arial" charset="0"/>
        <a:ea typeface="ＭＳ Ｐゴシック" pitchFamily="-112" charset="-128"/>
        <a:cs typeface="+mn-cs"/>
      </a:defRPr>
    </a:lvl9pPr>
  </p:defaultTextStyle>
  <p:extLst>
    <p:ext uri="{EFAFB233-063F-42B5-8137-9DF3F51BA10A}">
      <p15:sldGuideLst xmlns:p15="http://schemas.microsoft.com/office/powerpoint/2012/main">
        <p15:guide id="1" orient="horz" pos="2160">
          <p15:clr>
            <a:srgbClr val="A4A3A4"/>
          </p15:clr>
        </p15:guide>
        <p15:guide id="2" pos="32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eed Karim Baba Najad Mamaghani" initials="SKBNM" lastIdx="1" clrIdx="0">
    <p:extLst/>
  </p:cmAuthor>
  <p:cmAuthor id="2" name="Saeed Karim Baba Najad Mamaghani" initials="SKBNM [2]" lastIdx="1" clrIdx="1">
    <p:extLst/>
  </p:cmAuthor>
  <p:cmAuthor id="3" name="Nicholas Romano" initials="NR" lastIdx="0"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7D6F"/>
    <a:srgbClr val="FFFF00"/>
    <a:srgbClr val="1568B3"/>
    <a:srgbClr val="FF9900"/>
    <a:srgbClr val="A47B20"/>
    <a:srgbClr val="E3E0DD"/>
    <a:srgbClr val="D39F29"/>
    <a:srgbClr val="968C7F"/>
    <a:srgbClr val="E8E8EF"/>
    <a:srgbClr val="00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958" autoAdjust="0"/>
    <p:restoredTop sz="79507" autoAdjust="0"/>
  </p:normalViewPr>
  <p:slideViewPr>
    <p:cSldViewPr snapToGrid="0">
      <p:cViewPr>
        <p:scale>
          <a:sx n="98" d="100"/>
          <a:sy n="98" d="100"/>
        </p:scale>
        <p:origin x="1806" y="396"/>
      </p:cViewPr>
      <p:guideLst>
        <p:guide orient="horz" pos="2160"/>
        <p:guide pos="3240"/>
      </p:guideLst>
    </p:cSldViewPr>
  </p:slideViewPr>
  <p:notesTextViewPr>
    <p:cViewPr>
      <p:scale>
        <a:sx n="125" d="100"/>
        <a:sy n="125" d="100"/>
      </p:scale>
      <p:origin x="0" y="0"/>
    </p:cViewPr>
  </p:notesTextViewPr>
  <p:sorterViewPr>
    <p:cViewPr>
      <p:scale>
        <a:sx n="66" d="100"/>
        <a:sy n="66" d="100"/>
      </p:scale>
      <p:origin x="0" y="0"/>
    </p:cViewPr>
  </p:sorterViewPr>
  <p:gridSpacing cx="75895" cy="7589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178937007874017"/>
          <c:y val="5.0925925925925923E-2"/>
          <c:w val="0.82626093613298324"/>
          <c:h val="0.74350320793234181"/>
        </c:manualLayout>
      </c:layout>
      <c:scatterChart>
        <c:scatterStyle val="lineMarker"/>
        <c:varyColors val="0"/>
        <c:ser>
          <c:idx val="0"/>
          <c:order val="0"/>
          <c:tx>
            <c:strRef>
              <c:f>Sheet1!$F$11</c:f>
              <c:strCache>
                <c:ptCount val="1"/>
                <c:pt idx="0">
                  <c:v>Nominal</c:v>
                </c:pt>
              </c:strCache>
            </c:strRef>
          </c:tx>
          <c:spPr>
            <a:ln w="25400" cap="rnd">
              <a:solidFill>
                <a:schemeClr val="bg1">
                  <a:lumMod val="50000"/>
                </a:schemeClr>
              </a:solidFill>
              <a:round/>
            </a:ln>
            <a:effectLst/>
          </c:spPr>
          <c:marker>
            <c:symbol val="none"/>
          </c:marker>
          <c:xVal>
            <c:numRef>
              <c:f>Sheet1!$C$12:$C$41</c:f>
              <c:numCache>
                <c:formatCode>General</c:formatCode>
                <c:ptCount val="30"/>
                <c:pt idx="0">
                  <c:v>0.1</c:v>
                </c:pt>
                <c:pt idx="1">
                  <c:v>0.2</c:v>
                </c:pt>
                <c:pt idx="2">
                  <c:v>0.30000000000000004</c:v>
                </c:pt>
                <c:pt idx="3">
                  <c:v>0.4</c:v>
                </c:pt>
                <c:pt idx="4">
                  <c:v>0.5</c:v>
                </c:pt>
                <c:pt idx="5">
                  <c:v>0.6</c:v>
                </c:pt>
                <c:pt idx="6">
                  <c:v>0.7</c:v>
                </c:pt>
                <c:pt idx="7">
                  <c:v>0.79999999999999993</c:v>
                </c:pt>
                <c:pt idx="8">
                  <c:v>0.89999999999999991</c:v>
                </c:pt>
                <c:pt idx="9">
                  <c:v>0.99999999999999989</c:v>
                </c:pt>
                <c:pt idx="10">
                  <c:v>1.0999999999999999</c:v>
                </c:pt>
                <c:pt idx="11">
                  <c:v>1.2</c:v>
                </c:pt>
                <c:pt idx="12">
                  <c:v>1.3</c:v>
                </c:pt>
                <c:pt idx="13">
                  <c:v>1.4000000000000001</c:v>
                </c:pt>
                <c:pt idx="14">
                  <c:v>1.5000000000000002</c:v>
                </c:pt>
                <c:pt idx="15">
                  <c:v>1.6000000000000003</c:v>
                </c:pt>
                <c:pt idx="16">
                  <c:v>1.7000000000000004</c:v>
                </c:pt>
                <c:pt idx="17">
                  <c:v>1.8000000000000005</c:v>
                </c:pt>
                <c:pt idx="18">
                  <c:v>1.9000000000000006</c:v>
                </c:pt>
                <c:pt idx="19">
                  <c:v>2.0000000000000004</c:v>
                </c:pt>
                <c:pt idx="20">
                  <c:v>2.1000000000000005</c:v>
                </c:pt>
                <c:pt idx="21">
                  <c:v>2.2000000000000006</c:v>
                </c:pt>
                <c:pt idx="22">
                  <c:v>2.3000000000000007</c:v>
                </c:pt>
                <c:pt idx="23">
                  <c:v>2.4000000000000008</c:v>
                </c:pt>
                <c:pt idx="24">
                  <c:v>2.5000000000000009</c:v>
                </c:pt>
                <c:pt idx="25">
                  <c:v>2.600000000000001</c:v>
                </c:pt>
                <c:pt idx="26">
                  <c:v>2.7000000000000011</c:v>
                </c:pt>
                <c:pt idx="27">
                  <c:v>2.8000000000000012</c:v>
                </c:pt>
                <c:pt idx="28">
                  <c:v>2.9000000000000012</c:v>
                </c:pt>
                <c:pt idx="29">
                  <c:v>3.0000000000000013</c:v>
                </c:pt>
              </c:numCache>
            </c:numRef>
          </c:xVal>
          <c:yVal>
            <c:numRef>
              <c:f>Sheet1!$F$12:$F$41</c:f>
              <c:numCache>
                <c:formatCode>General</c:formatCode>
                <c:ptCount val="30"/>
                <c:pt idx="0">
                  <c:v>1.5</c:v>
                </c:pt>
                <c:pt idx="1">
                  <c:v>1.5</c:v>
                </c:pt>
                <c:pt idx="2">
                  <c:v>1.5</c:v>
                </c:pt>
                <c:pt idx="3">
                  <c:v>1.5</c:v>
                </c:pt>
                <c:pt idx="4">
                  <c:v>1.5</c:v>
                </c:pt>
                <c:pt idx="5">
                  <c:v>1.5</c:v>
                </c:pt>
                <c:pt idx="6">
                  <c:v>1.5</c:v>
                </c:pt>
                <c:pt idx="7">
                  <c:v>1.5</c:v>
                </c:pt>
                <c:pt idx="8">
                  <c:v>1.5000000000000002</c:v>
                </c:pt>
                <c:pt idx="9">
                  <c:v>1.5</c:v>
                </c:pt>
                <c:pt idx="10">
                  <c:v>1.5</c:v>
                </c:pt>
                <c:pt idx="11">
                  <c:v>1.5</c:v>
                </c:pt>
                <c:pt idx="12">
                  <c:v>1.5</c:v>
                </c:pt>
                <c:pt idx="13">
                  <c:v>1.5</c:v>
                </c:pt>
                <c:pt idx="14">
                  <c:v>1.5</c:v>
                </c:pt>
                <c:pt idx="15">
                  <c:v>1.5</c:v>
                </c:pt>
                <c:pt idx="16">
                  <c:v>1.5</c:v>
                </c:pt>
                <c:pt idx="17">
                  <c:v>1.5</c:v>
                </c:pt>
                <c:pt idx="18">
                  <c:v>1.5000000000000002</c:v>
                </c:pt>
                <c:pt idx="19">
                  <c:v>1.4999999999999998</c:v>
                </c:pt>
                <c:pt idx="20">
                  <c:v>1.4999999999999998</c:v>
                </c:pt>
                <c:pt idx="21">
                  <c:v>1.5000000000000004</c:v>
                </c:pt>
                <c:pt idx="22">
                  <c:v>1.4999999999999998</c:v>
                </c:pt>
                <c:pt idx="23">
                  <c:v>1.4999999999999998</c:v>
                </c:pt>
                <c:pt idx="24">
                  <c:v>1.5000000000000002</c:v>
                </c:pt>
                <c:pt idx="25">
                  <c:v>1.4999999999999998</c:v>
                </c:pt>
                <c:pt idx="26">
                  <c:v>1.5000000000000004</c:v>
                </c:pt>
                <c:pt idx="27">
                  <c:v>1.5000000000000002</c:v>
                </c:pt>
                <c:pt idx="28">
                  <c:v>1.5</c:v>
                </c:pt>
                <c:pt idx="29">
                  <c:v>1.4999999999999998</c:v>
                </c:pt>
              </c:numCache>
            </c:numRef>
          </c:yVal>
          <c:smooth val="0"/>
          <c:extLst>
            <c:ext xmlns:c16="http://schemas.microsoft.com/office/drawing/2014/chart" uri="{C3380CC4-5D6E-409C-BE32-E72D297353CC}">
              <c16:uniqueId val="{00000000-8E7F-43B3-8307-E6BEB9748621}"/>
            </c:ext>
          </c:extLst>
        </c:ser>
        <c:ser>
          <c:idx val="1"/>
          <c:order val="1"/>
          <c:tx>
            <c:strRef>
              <c:f>Sheet1!$G$11</c:f>
              <c:strCache>
                <c:ptCount val="1"/>
                <c:pt idx="0">
                  <c:v>2 in. Delamination</c:v>
                </c:pt>
              </c:strCache>
            </c:strRef>
          </c:tx>
          <c:spPr>
            <a:ln w="25400" cap="rnd">
              <a:solidFill>
                <a:srgbClr val="2C59D8"/>
              </a:solidFill>
              <a:round/>
            </a:ln>
            <a:effectLst/>
          </c:spPr>
          <c:marker>
            <c:symbol val="circle"/>
            <c:size val="5"/>
            <c:spPr>
              <a:solidFill>
                <a:srgbClr val="2C59D8"/>
              </a:solidFill>
              <a:ln w="9525">
                <a:solidFill>
                  <a:srgbClr val="2C59D8"/>
                </a:solidFill>
              </a:ln>
              <a:effectLst/>
            </c:spPr>
          </c:marker>
          <c:xVal>
            <c:numRef>
              <c:f>Sheet1!$C$12:$C$41</c:f>
              <c:numCache>
                <c:formatCode>General</c:formatCode>
                <c:ptCount val="30"/>
                <c:pt idx="0">
                  <c:v>0.1</c:v>
                </c:pt>
                <c:pt idx="1">
                  <c:v>0.2</c:v>
                </c:pt>
                <c:pt idx="2">
                  <c:v>0.30000000000000004</c:v>
                </c:pt>
                <c:pt idx="3">
                  <c:v>0.4</c:v>
                </c:pt>
                <c:pt idx="4">
                  <c:v>0.5</c:v>
                </c:pt>
                <c:pt idx="5">
                  <c:v>0.6</c:v>
                </c:pt>
                <c:pt idx="6">
                  <c:v>0.7</c:v>
                </c:pt>
                <c:pt idx="7">
                  <c:v>0.79999999999999993</c:v>
                </c:pt>
                <c:pt idx="8">
                  <c:v>0.89999999999999991</c:v>
                </c:pt>
                <c:pt idx="9">
                  <c:v>0.99999999999999989</c:v>
                </c:pt>
                <c:pt idx="10">
                  <c:v>1.0999999999999999</c:v>
                </c:pt>
                <c:pt idx="11">
                  <c:v>1.2</c:v>
                </c:pt>
                <c:pt idx="12">
                  <c:v>1.3</c:v>
                </c:pt>
                <c:pt idx="13">
                  <c:v>1.4000000000000001</c:v>
                </c:pt>
                <c:pt idx="14">
                  <c:v>1.5000000000000002</c:v>
                </c:pt>
                <c:pt idx="15">
                  <c:v>1.6000000000000003</c:v>
                </c:pt>
                <c:pt idx="16">
                  <c:v>1.7000000000000004</c:v>
                </c:pt>
                <c:pt idx="17">
                  <c:v>1.8000000000000005</c:v>
                </c:pt>
                <c:pt idx="18">
                  <c:v>1.9000000000000006</c:v>
                </c:pt>
                <c:pt idx="19">
                  <c:v>2.0000000000000004</c:v>
                </c:pt>
                <c:pt idx="20">
                  <c:v>2.1000000000000005</c:v>
                </c:pt>
                <c:pt idx="21">
                  <c:v>2.2000000000000006</c:v>
                </c:pt>
                <c:pt idx="22">
                  <c:v>2.3000000000000007</c:v>
                </c:pt>
                <c:pt idx="23">
                  <c:v>2.4000000000000008</c:v>
                </c:pt>
                <c:pt idx="24">
                  <c:v>2.5000000000000009</c:v>
                </c:pt>
                <c:pt idx="25">
                  <c:v>2.600000000000001</c:v>
                </c:pt>
                <c:pt idx="26">
                  <c:v>2.7000000000000011</c:v>
                </c:pt>
                <c:pt idx="27">
                  <c:v>2.8000000000000012</c:v>
                </c:pt>
                <c:pt idx="28">
                  <c:v>2.9000000000000012</c:v>
                </c:pt>
                <c:pt idx="29">
                  <c:v>3.0000000000000013</c:v>
                </c:pt>
              </c:numCache>
            </c:numRef>
          </c:xVal>
          <c:yVal>
            <c:numRef>
              <c:f>Sheet1!$G$12:$G$41</c:f>
              <c:numCache>
                <c:formatCode>General</c:formatCode>
                <c:ptCount val="30"/>
                <c:pt idx="0">
                  <c:v>1.3730769230769231</c:v>
                </c:pt>
                <c:pt idx="1">
                  <c:v>1.3615384615384614</c:v>
                </c:pt>
                <c:pt idx="2">
                  <c:v>1.35</c:v>
                </c:pt>
                <c:pt idx="3">
                  <c:v>1.3384615384615384</c:v>
                </c:pt>
                <c:pt idx="4">
                  <c:v>1.3269230769230771</c:v>
                </c:pt>
                <c:pt idx="5">
                  <c:v>1.3153846153846154</c:v>
                </c:pt>
                <c:pt idx="6">
                  <c:v>1.3038461538461539</c:v>
                </c:pt>
                <c:pt idx="7">
                  <c:v>1.2923076923076924</c:v>
                </c:pt>
                <c:pt idx="8">
                  <c:v>1.2807692307692309</c:v>
                </c:pt>
                <c:pt idx="9">
                  <c:v>1.2692307692307692</c:v>
                </c:pt>
                <c:pt idx="10">
                  <c:v>1.2576923076923079</c:v>
                </c:pt>
                <c:pt idx="11">
                  <c:v>1.2461538461538462</c:v>
                </c:pt>
                <c:pt idx="12">
                  <c:v>1.2346153846153847</c:v>
                </c:pt>
                <c:pt idx="13">
                  <c:v>1.223076923076923</c:v>
                </c:pt>
                <c:pt idx="14">
                  <c:v>1.2115384615384615</c:v>
                </c:pt>
                <c:pt idx="15">
                  <c:v>1.2</c:v>
                </c:pt>
                <c:pt idx="16">
                  <c:v>1.1884615384615385</c:v>
                </c:pt>
                <c:pt idx="17">
                  <c:v>1.1769230769230767</c:v>
                </c:pt>
                <c:pt idx="18">
                  <c:v>1.1653846153846157</c:v>
                </c:pt>
                <c:pt idx="19">
                  <c:v>1.1538461538461535</c:v>
                </c:pt>
                <c:pt idx="20">
                  <c:v>1.142307692307692</c:v>
                </c:pt>
                <c:pt idx="21">
                  <c:v>1.130769230769231</c:v>
                </c:pt>
                <c:pt idx="22">
                  <c:v>1.119230769230769</c:v>
                </c:pt>
                <c:pt idx="23">
                  <c:v>1.1076923076923073</c:v>
                </c:pt>
                <c:pt idx="24">
                  <c:v>1.0961538461538463</c:v>
                </c:pt>
                <c:pt idx="25">
                  <c:v>1.0846153846153843</c:v>
                </c:pt>
                <c:pt idx="26">
                  <c:v>1.0730769230769233</c:v>
                </c:pt>
                <c:pt idx="27">
                  <c:v>1.0615384615384615</c:v>
                </c:pt>
                <c:pt idx="28">
                  <c:v>1.0499999999999998</c:v>
                </c:pt>
                <c:pt idx="29">
                  <c:v>1.0384615384615381</c:v>
                </c:pt>
              </c:numCache>
            </c:numRef>
          </c:yVal>
          <c:smooth val="0"/>
          <c:extLst>
            <c:ext xmlns:c16="http://schemas.microsoft.com/office/drawing/2014/chart" uri="{C3380CC4-5D6E-409C-BE32-E72D297353CC}">
              <c16:uniqueId val="{00000001-8E7F-43B3-8307-E6BEB9748621}"/>
            </c:ext>
          </c:extLst>
        </c:ser>
        <c:dLbls>
          <c:showLegendKey val="0"/>
          <c:showVal val="0"/>
          <c:showCatName val="0"/>
          <c:showSerName val="0"/>
          <c:showPercent val="0"/>
          <c:showBubbleSize val="0"/>
        </c:dLbls>
        <c:axId val="142979568"/>
        <c:axId val="142979152"/>
      </c:scatterChart>
      <c:valAx>
        <c:axId val="142979568"/>
        <c:scaling>
          <c:orientation val="minMax"/>
        </c:scaling>
        <c:delete val="0"/>
        <c:axPos val="b"/>
        <c:majorGridlines>
          <c:spPr>
            <a:ln w="9525" cap="flat" cmpd="sng" algn="ctr">
              <a:solidFill>
                <a:schemeClr val="tx1">
                  <a:lumMod val="15000"/>
                  <a:lumOff val="85000"/>
                </a:schemeClr>
              </a:solidFill>
              <a:prstDash val="dash"/>
              <a:round/>
            </a:ln>
            <a:effectLst/>
          </c:spPr>
        </c:majorGridlines>
        <c:title>
          <c:tx>
            <c:rich>
              <a:bodyPr rot="0" spcFirstLastPara="1" vertOverflow="ellipsis" vert="horz" wrap="square" anchor="ctr" anchorCtr="1"/>
              <a:lstStyle/>
              <a:p>
                <a:pPr>
                  <a:defRPr sz="1400" b="1" i="0" u="none" strike="noStrike" kern="1200" baseline="0">
                    <a:solidFill>
                      <a:schemeClr val="tx1"/>
                    </a:solidFill>
                    <a:latin typeface="+mj-lt"/>
                    <a:ea typeface="+mn-ea"/>
                    <a:cs typeface="+mn-cs"/>
                  </a:defRPr>
                </a:pPr>
                <a:r>
                  <a:rPr lang="en-US" b="1">
                    <a:solidFill>
                      <a:schemeClr val="tx1"/>
                    </a:solidFill>
                  </a:rPr>
                  <a:t>Factored DL, SDL / Factored LL</a:t>
                </a:r>
              </a:p>
            </c:rich>
          </c:tx>
          <c:layout/>
          <c:overlay val="0"/>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mj-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j-lt"/>
                <a:ea typeface="+mn-ea"/>
                <a:cs typeface="+mn-cs"/>
              </a:defRPr>
            </a:pPr>
            <a:endParaRPr lang="en-US"/>
          </a:p>
        </c:txPr>
        <c:crossAx val="142979152"/>
        <c:crosses val="autoZero"/>
        <c:crossBetween val="midCat"/>
      </c:valAx>
      <c:valAx>
        <c:axId val="142979152"/>
        <c:scaling>
          <c:orientation val="minMax"/>
        </c:scaling>
        <c:delete val="0"/>
        <c:axPos val="l"/>
        <c:majorGridlines>
          <c:spPr>
            <a:ln w="9525" cap="flat" cmpd="sng" algn="ctr">
              <a:solidFill>
                <a:schemeClr val="tx1">
                  <a:lumMod val="15000"/>
                  <a:lumOff val="85000"/>
                </a:schemeClr>
              </a:solidFill>
              <a:prstDash val="dash"/>
              <a:round/>
            </a:ln>
            <a:effectLst/>
          </c:spPr>
        </c:majorGridlines>
        <c:title>
          <c:tx>
            <c:rich>
              <a:bodyPr rot="-5400000" spcFirstLastPara="1" vertOverflow="ellipsis" vert="horz" wrap="square" anchor="ctr" anchorCtr="1"/>
              <a:lstStyle/>
              <a:p>
                <a:pPr>
                  <a:defRPr sz="1400" b="1" i="0" u="none" strike="noStrike" kern="1200" baseline="0">
                    <a:solidFill>
                      <a:schemeClr val="tx1"/>
                    </a:solidFill>
                    <a:latin typeface="+mj-lt"/>
                    <a:ea typeface="+mn-ea"/>
                    <a:cs typeface="+mn-cs"/>
                  </a:defRPr>
                </a:pPr>
                <a:r>
                  <a:rPr lang="en-US" b="1">
                    <a:solidFill>
                      <a:schemeClr val="tx1"/>
                    </a:solidFill>
                  </a:rPr>
                  <a:t>Rating Factor</a:t>
                </a:r>
              </a:p>
            </c:rich>
          </c:tx>
          <c:layout/>
          <c:overlay val="0"/>
          <c:spPr>
            <a:noFill/>
            <a:ln>
              <a:noFill/>
            </a:ln>
            <a:effectLst/>
          </c:spPr>
          <c:txPr>
            <a:bodyPr rot="-5400000" spcFirstLastPara="1" vertOverflow="ellipsis" vert="horz" wrap="square" anchor="ctr" anchorCtr="1"/>
            <a:lstStyle/>
            <a:p>
              <a:pPr>
                <a:defRPr sz="1400" b="1" i="0" u="none" strike="noStrike" kern="1200" baseline="0">
                  <a:solidFill>
                    <a:schemeClr val="tx1"/>
                  </a:solidFill>
                  <a:latin typeface="+mj-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j-lt"/>
                <a:ea typeface="+mn-ea"/>
                <a:cs typeface="+mn-cs"/>
              </a:defRPr>
            </a:pPr>
            <a:endParaRPr lang="en-US"/>
          </a:p>
        </c:txPr>
        <c:crossAx val="142979568"/>
        <c:crosses val="autoZero"/>
        <c:crossBetween val="midCat"/>
      </c:valAx>
      <c:spPr>
        <a:noFill/>
        <a:ln>
          <a:noFill/>
        </a:ln>
        <a:effectLst/>
      </c:spPr>
    </c:plotArea>
    <c:legend>
      <c:legendPos val="r"/>
      <c:layout>
        <c:manualLayout>
          <c:xMode val="edge"/>
          <c:yMode val="edge"/>
          <c:x val="0.6939762371035002"/>
          <c:y val="0.46665105925497713"/>
          <c:w val="0.2692648731408574"/>
          <c:h val="0.15625109361329836"/>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j-lt"/>
              <a:ea typeface="+mn-ea"/>
              <a:cs typeface="+mn-cs"/>
            </a:defRPr>
          </a:pPr>
          <a:endParaRPr lang="en-US"/>
        </a:p>
      </c:txPr>
    </c:legend>
    <c:plotVisOnly val="1"/>
    <c:dispBlanksAs val="gap"/>
    <c:showDLblsOverMax val="0"/>
  </c:chart>
  <c:spPr>
    <a:noFill/>
    <a:ln>
      <a:noFill/>
    </a:ln>
    <a:effectLst/>
  </c:spPr>
  <c:txPr>
    <a:bodyPr/>
    <a:lstStyle/>
    <a:p>
      <a:pPr>
        <a:defRPr sz="1400">
          <a:latin typeface="+mj-lt"/>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203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7203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2292" name="Rectangle 4"/>
          <p:cNvSpPr>
            <a:spLocks noGrp="1" noRot="1" noChangeAspect="1" noChangeArrowheads="1" noTextEdit="1"/>
          </p:cNvSpPr>
          <p:nvPr>
            <p:ph type="sldImg" idx="2"/>
          </p:nvPr>
        </p:nvSpPr>
        <p:spPr bwMode="auto">
          <a:xfrm>
            <a:off x="857250" y="685800"/>
            <a:ext cx="5143500" cy="3429000"/>
          </a:xfrm>
          <a:prstGeom prst="rect">
            <a:avLst/>
          </a:prstGeom>
          <a:noFill/>
          <a:ln w="9525">
            <a:solidFill>
              <a:srgbClr val="000000"/>
            </a:solidFill>
            <a:miter lim="800000"/>
            <a:headEnd/>
            <a:tailEnd/>
          </a:ln>
        </p:spPr>
      </p:sp>
      <p:sp>
        <p:nvSpPr>
          <p:cNvPr id="17203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203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7203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3681A54B-1025-4E45-9C57-BE5D1258916F}" type="slidenum">
              <a:rPr lang="en-US"/>
              <a:pPr/>
              <a:t>‹#›</a:t>
            </a:fld>
            <a:endParaRPr lang="en-US"/>
          </a:p>
        </p:txBody>
      </p:sp>
    </p:spTree>
    <p:extLst>
      <p:ext uri="{BB962C8B-B14F-4D97-AF65-F5344CB8AC3E}">
        <p14:creationId xmlns:p14="http://schemas.microsoft.com/office/powerpoint/2010/main" val="1138738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pitchFamily="-65"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pitchFamily="-65"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pitchFamily="-65"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pitchFamily="-65"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a:xfrm>
            <a:off x="857250" y="685800"/>
            <a:ext cx="5143500" cy="3429000"/>
          </a:xfrm>
          <a:ln/>
        </p:spPr>
      </p:sp>
      <p:sp>
        <p:nvSpPr>
          <p:cNvPr id="3993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ea typeface="ＭＳ Ｐゴシック" charset="0"/>
              <a:cs typeface="ＭＳ Ｐゴシック" charset="0"/>
            </a:endParaRPr>
          </a:p>
        </p:txBody>
      </p:sp>
      <p:sp>
        <p:nvSpPr>
          <p:cNvPr id="3994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fld id="{CEB96141-4DE4-1747-BC6B-2379691B52E1}" type="slidenum">
              <a:rPr lang="en-US"/>
              <a:pPr eaLnBrk="1" hangingPunct="1"/>
              <a:t>1</a:t>
            </a:fld>
            <a:endParaRPr lang="en-US"/>
          </a:p>
        </p:txBody>
      </p:sp>
    </p:spTree>
    <p:extLst>
      <p:ext uri="{BB962C8B-B14F-4D97-AF65-F5344CB8AC3E}">
        <p14:creationId xmlns:p14="http://schemas.microsoft.com/office/powerpoint/2010/main" val="3563750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a:xfrm>
            <a:off x="857250" y="685800"/>
            <a:ext cx="5143500" cy="3429000"/>
          </a:xfrm>
          <a:ln/>
        </p:spPr>
      </p:sp>
      <p:sp>
        <p:nvSpPr>
          <p:cNvPr id="3993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endParaRPr lang="en-US">
              <a:ea typeface="ＭＳ Ｐゴシック" charset="0"/>
              <a:cs typeface="ＭＳ Ｐゴシック" charset="0"/>
            </a:endParaRPr>
          </a:p>
        </p:txBody>
      </p:sp>
      <p:sp>
        <p:nvSpPr>
          <p:cNvPr id="3994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0"/>
                <a:cs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fld id="{CEB96141-4DE4-1747-BC6B-2379691B52E1}" type="slidenum">
              <a:rPr lang="en-US"/>
              <a:pPr eaLnBrk="1" hangingPunct="1"/>
              <a:t>16</a:t>
            </a:fld>
            <a:endParaRPr lang="en-US"/>
          </a:p>
        </p:txBody>
      </p:sp>
    </p:spTree>
    <p:extLst>
      <p:ext uri="{BB962C8B-B14F-4D97-AF65-F5344CB8AC3E}">
        <p14:creationId xmlns:p14="http://schemas.microsoft.com/office/powerpoint/2010/main" val="3019550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77000" y="1531938"/>
            <a:ext cx="2057400" cy="46402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1" y="1531938"/>
            <a:ext cx="6019800" cy="46402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71525" y="2130427"/>
            <a:ext cx="8743950" cy="1470025"/>
          </a:xfrm>
        </p:spPr>
        <p:txBody>
          <a:bodyPr/>
          <a:lstStyle/>
          <a:p>
            <a:r>
              <a:rPr lang="en-US"/>
              <a:t>Click to edit Master title style</a:t>
            </a:r>
          </a:p>
        </p:txBody>
      </p:sp>
      <p:sp>
        <p:nvSpPr>
          <p:cNvPr id="3" name="Subtitle 2"/>
          <p:cNvSpPr>
            <a:spLocks noGrp="1"/>
          </p:cNvSpPr>
          <p:nvPr>
            <p:ph type="subTitle" idx="1"/>
          </p:nvPr>
        </p:nvSpPr>
        <p:spPr>
          <a:xfrm>
            <a:off x="1543050" y="3886200"/>
            <a:ext cx="72009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92201" y="1531938"/>
            <a:ext cx="3416300" cy="32686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60900" y="1531938"/>
            <a:ext cx="3416300" cy="32686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95" name="AutoShape 71"/>
          <p:cNvSpPr>
            <a:spLocks noChangeAspect="1" noChangeArrowheads="1" noTextEdit="1"/>
          </p:cNvSpPr>
          <p:nvPr userDrawn="1"/>
        </p:nvSpPr>
        <p:spPr bwMode="auto">
          <a:xfrm>
            <a:off x="0" y="0"/>
            <a:ext cx="10287000" cy="6858000"/>
          </a:xfrm>
          <a:prstGeom prst="rect">
            <a:avLst/>
          </a:prstGeom>
          <a:noFill/>
          <a:ln w="9525">
            <a:noFill/>
            <a:miter lim="800000"/>
            <a:headEnd/>
            <a:tailEnd/>
          </a:ln>
        </p:spPr>
        <p:txBody>
          <a:bodyPr/>
          <a:lstStyle/>
          <a:p>
            <a:pPr>
              <a:defRPr/>
            </a:pPr>
            <a:endParaRPr lang="en-US">
              <a:ea typeface="+mn-ea"/>
            </a:endParaRPr>
          </a:p>
        </p:txBody>
      </p:sp>
      <p:sp>
        <p:nvSpPr>
          <p:cNvPr id="1098" name="Rectangle 74"/>
          <p:cNvSpPr>
            <a:spLocks noChangeArrowheads="1"/>
          </p:cNvSpPr>
          <p:nvPr userDrawn="1"/>
        </p:nvSpPr>
        <p:spPr bwMode="auto">
          <a:xfrm>
            <a:off x="0" y="0"/>
            <a:ext cx="10287000" cy="127000"/>
          </a:xfrm>
          <a:prstGeom prst="rect">
            <a:avLst/>
          </a:prstGeom>
          <a:solidFill>
            <a:srgbClr val="2A6EBB"/>
          </a:solidFill>
          <a:ln w="9525">
            <a:noFill/>
            <a:miter lim="800000"/>
            <a:headEnd/>
            <a:tailEnd/>
          </a:ln>
        </p:spPr>
        <p:txBody>
          <a:bodyPr/>
          <a:lstStyle/>
          <a:p>
            <a:endParaRPr lang="en-US"/>
          </a:p>
        </p:txBody>
      </p:sp>
      <p:sp>
        <p:nvSpPr>
          <p:cNvPr id="1028" name="Rectangle 2"/>
          <p:cNvSpPr>
            <a:spLocks noGrp="1" noChangeArrowheads="1"/>
          </p:cNvSpPr>
          <p:nvPr>
            <p:ph type="title"/>
          </p:nvPr>
        </p:nvSpPr>
        <p:spPr bwMode="auto">
          <a:xfrm>
            <a:off x="198439" y="846138"/>
            <a:ext cx="9737726" cy="91440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a:t>Click to edit Master title style</a:t>
            </a:r>
          </a:p>
        </p:txBody>
      </p:sp>
      <p:sp>
        <p:nvSpPr>
          <p:cNvPr id="1029" name="Rectangle 3"/>
          <p:cNvSpPr>
            <a:spLocks noGrp="1" noChangeArrowheads="1"/>
          </p:cNvSpPr>
          <p:nvPr>
            <p:ph type="body" idx="1"/>
          </p:nvPr>
        </p:nvSpPr>
        <p:spPr bwMode="auto">
          <a:xfrm>
            <a:off x="574675" y="2011363"/>
            <a:ext cx="8890000" cy="326866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a:t>A liquam sapien leo. Integer sapien ligula, hendrerit eget, ornare nec, mattis ut, ligula. Mauris convallis accumsan augue! ultrices Morbi vitae? Nulla facilisi. Aenean enim urna, ultrices vel, hendrerit in, tristique id, ipsum.</a:t>
            </a:r>
          </a:p>
          <a:p>
            <a:pPr lvl="1"/>
            <a:r>
              <a:rPr lang="en-US"/>
              <a:t>›Morbi tincidunt dui eget nisi</a:t>
            </a:r>
          </a:p>
          <a:p>
            <a:pPr lvl="2"/>
            <a:r>
              <a:rPr lang="en-US"/>
              <a:t>Cubilia Curae</a:t>
            </a:r>
          </a:p>
          <a:p>
            <a:pPr lvl="3"/>
            <a:r>
              <a:rPr lang="en-US"/>
              <a:t>›Morbi tincidunt dui eget nisi</a:t>
            </a:r>
          </a:p>
        </p:txBody>
      </p:sp>
      <p:pic>
        <p:nvPicPr>
          <p:cNvPr id="1030" name="Picture 7"/>
          <p:cNvPicPr>
            <a:picLocks noChangeAspect="1" noChangeArrowheads="1"/>
          </p:cNvPicPr>
          <p:nvPr userDrawn="1"/>
        </p:nvPicPr>
        <p:blipFill>
          <a:blip r:embed="rId13" cstate="screen"/>
          <a:srcRect/>
          <a:stretch>
            <a:fillRect/>
          </a:stretch>
        </p:blipFill>
        <p:spPr bwMode="auto">
          <a:xfrm>
            <a:off x="0" y="2"/>
            <a:ext cx="10287000" cy="7778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58" r:id="rId1"/>
    <p:sldLayoutId id="2147483657" r:id="rId2"/>
    <p:sldLayoutId id="2147483656" r:id="rId3"/>
    <p:sldLayoutId id="2147483655" r:id="rId4"/>
    <p:sldLayoutId id="2147483654" r:id="rId5"/>
    <p:sldLayoutId id="2147483653" r:id="rId6"/>
    <p:sldLayoutId id="2147483652" r:id="rId7"/>
    <p:sldLayoutId id="2147483651" r:id="rId8"/>
    <p:sldLayoutId id="2147483650" r:id="rId9"/>
    <p:sldLayoutId id="2147483649" r:id="rId10"/>
    <p:sldLayoutId id="2147483659" r:id="rId11"/>
  </p:sldLayoutIdLst>
  <p:txStyles>
    <p:titleStyle>
      <a:lvl1pPr algn="l" rtl="0" eaLnBrk="0" fontAlgn="base" hangingPunct="0">
        <a:lnSpc>
          <a:spcPct val="90000"/>
        </a:lnSpc>
        <a:spcBef>
          <a:spcPct val="0"/>
        </a:spcBef>
        <a:spcAft>
          <a:spcPct val="0"/>
        </a:spcAft>
        <a:defRPr sz="3000" b="1">
          <a:solidFill>
            <a:srgbClr val="998B7D"/>
          </a:solidFill>
          <a:latin typeface="+mj-lt"/>
          <a:ea typeface="ＭＳ Ｐゴシック" pitchFamily="-65" charset="-128"/>
          <a:cs typeface="ＭＳ Ｐゴシック" pitchFamily="-65" charset="-128"/>
        </a:defRPr>
      </a:lvl1pPr>
      <a:lvl2pPr algn="l" rtl="0" eaLnBrk="0" fontAlgn="base" hangingPunct="0">
        <a:lnSpc>
          <a:spcPct val="90000"/>
        </a:lnSpc>
        <a:spcBef>
          <a:spcPct val="0"/>
        </a:spcBef>
        <a:spcAft>
          <a:spcPct val="0"/>
        </a:spcAft>
        <a:defRPr sz="3000" b="1">
          <a:solidFill>
            <a:srgbClr val="998B7D"/>
          </a:solidFill>
          <a:latin typeface="Calibri" pitchFamily="34" charset="0"/>
          <a:ea typeface="ＭＳ Ｐゴシック" pitchFamily="-65" charset="-128"/>
          <a:cs typeface="ＭＳ Ｐゴシック" pitchFamily="-65" charset="-128"/>
        </a:defRPr>
      </a:lvl2pPr>
      <a:lvl3pPr algn="l" rtl="0" eaLnBrk="0" fontAlgn="base" hangingPunct="0">
        <a:lnSpc>
          <a:spcPct val="90000"/>
        </a:lnSpc>
        <a:spcBef>
          <a:spcPct val="0"/>
        </a:spcBef>
        <a:spcAft>
          <a:spcPct val="0"/>
        </a:spcAft>
        <a:defRPr sz="3000" b="1">
          <a:solidFill>
            <a:srgbClr val="998B7D"/>
          </a:solidFill>
          <a:latin typeface="Calibri" pitchFamily="34" charset="0"/>
          <a:ea typeface="ＭＳ Ｐゴシック" pitchFamily="-65" charset="-128"/>
          <a:cs typeface="ＭＳ Ｐゴシック" pitchFamily="-65" charset="-128"/>
        </a:defRPr>
      </a:lvl3pPr>
      <a:lvl4pPr algn="l" rtl="0" eaLnBrk="0" fontAlgn="base" hangingPunct="0">
        <a:lnSpc>
          <a:spcPct val="90000"/>
        </a:lnSpc>
        <a:spcBef>
          <a:spcPct val="0"/>
        </a:spcBef>
        <a:spcAft>
          <a:spcPct val="0"/>
        </a:spcAft>
        <a:defRPr sz="3000" b="1">
          <a:solidFill>
            <a:srgbClr val="998B7D"/>
          </a:solidFill>
          <a:latin typeface="Calibri" pitchFamily="34" charset="0"/>
          <a:ea typeface="ＭＳ Ｐゴシック" pitchFamily="-65" charset="-128"/>
          <a:cs typeface="ＭＳ Ｐゴシック" pitchFamily="-65" charset="-128"/>
        </a:defRPr>
      </a:lvl4pPr>
      <a:lvl5pPr algn="l" rtl="0" eaLnBrk="0" fontAlgn="base" hangingPunct="0">
        <a:lnSpc>
          <a:spcPct val="90000"/>
        </a:lnSpc>
        <a:spcBef>
          <a:spcPct val="0"/>
        </a:spcBef>
        <a:spcAft>
          <a:spcPct val="0"/>
        </a:spcAft>
        <a:defRPr sz="3000" b="1">
          <a:solidFill>
            <a:srgbClr val="998B7D"/>
          </a:solidFill>
          <a:latin typeface="Calibri" pitchFamily="34" charset="0"/>
          <a:ea typeface="ＭＳ Ｐゴシック" pitchFamily="-65" charset="-128"/>
          <a:cs typeface="ＭＳ Ｐゴシック" pitchFamily="-65" charset="-128"/>
        </a:defRPr>
      </a:lvl5pPr>
      <a:lvl6pPr marL="457200" algn="l" rtl="0" fontAlgn="base">
        <a:lnSpc>
          <a:spcPct val="90000"/>
        </a:lnSpc>
        <a:spcBef>
          <a:spcPct val="0"/>
        </a:spcBef>
        <a:spcAft>
          <a:spcPct val="0"/>
        </a:spcAft>
        <a:defRPr sz="3000" b="1">
          <a:solidFill>
            <a:srgbClr val="998B7D"/>
          </a:solidFill>
          <a:latin typeface="Calibri" pitchFamily="34" charset="0"/>
        </a:defRPr>
      </a:lvl6pPr>
      <a:lvl7pPr marL="914400" algn="l" rtl="0" fontAlgn="base">
        <a:lnSpc>
          <a:spcPct val="90000"/>
        </a:lnSpc>
        <a:spcBef>
          <a:spcPct val="0"/>
        </a:spcBef>
        <a:spcAft>
          <a:spcPct val="0"/>
        </a:spcAft>
        <a:defRPr sz="3000" b="1">
          <a:solidFill>
            <a:srgbClr val="998B7D"/>
          </a:solidFill>
          <a:latin typeface="Calibri" pitchFamily="34" charset="0"/>
        </a:defRPr>
      </a:lvl7pPr>
      <a:lvl8pPr marL="1371600" algn="l" rtl="0" fontAlgn="base">
        <a:lnSpc>
          <a:spcPct val="90000"/>
        </a:lnSpc>
        <a:spcBef>
          <a:spcPct val="0"/>
        </a:spcBef>
        <a:spcAft>
          <a:spcPct val="0"/>
        </a:spcAft>
        <a:defRPr sz="3000" b="1">
          <a:solidFill>
            <a:srgbClr val="998B7D"/>
          </a:solidFill>
          <a:latin typeface="Calibri" pitchFamily="34" charset="0"/>
        </a:defRPr>
      </a:lvl8pPr>
      <a:lvl9pPr marL="1828800" algn="l" rtl="0" fontAlgn="base">
        <a:lnSpc>
          <a:spcPct val="90000"/>
        </a:lnSpc>
        <a:spcBef>
          <a:spcPct val="0"/>
        </a:spcBef>
        <a:spcAft>
          <a:spcPct val="0"/>
        </a:spcAft>
        <a:defRPr sz="3000" b="1">
          <a:solidFill>
            <a:srgbClr val="998B7D"/>
          </a:solidFill>
          <a:latin typeface="Calibri" pitchFamily="34" charset="0"/>
        </a:defRPr>
      </a:lvl9pPr>
    </p:titleStyle>
    <p:bodyStyle>
      <a:lvl1pPr marL="342900" indent="-342900" algn="l" rtl="0" eaLnBrk="0" fontAlgn="base" hangingPunct="0">
        <a:spcBef>
          <a:spcPct val="20000"/>
        </a:spcBef>
        <a:spcAft>
          <a:spcPct val="0"/>
        </a:spcAft>
        <a:buClr>
          <a:srgbClr val="1568B3"/>
        </a:buClr>
        <a:buChar char="•"/>
        <a:defRPr sz="2400">
          <a:solidFill>
            <a:schemeClr val="tx1"/>
          </a:solidFill>
          <a:latin typeface="Calibri" pitchFamily="34" charset="0"/>
          <a:ea typeface="ＭＳ Ｐゴシック" pitchFamily="-65" charset="-128"/>
          <a:cs typeface="ＭＳ Ｐゴシック" pitchFamily="-65" charset="-128"/>
        </a:defRPr>
      </a:lvl1pPr>
      <a:lvl2pPr marL="571500" indent="-228600" algn="l" rtl="0" eaLnBrk="0" fontAlgn="base" hangingPunct="0">
        <a:spcBef>
          <a:spcPct val="20000"/>
        </a:spcBef>
        <a:spcAft>
          <a:spcPct val="0"/>
        </a:spcAft>
        <a:buClr>
          <a:srgbClr val="1568B3"/>
        </a:buClr>
        <a:buChar char="•"/>
        <a:defRPr sz="2000">
          <a:solidFill>
            <a:schemeClr val="tx1"/>
          </a:solidFill>
          <a:latin typeface="Calibri" pitchFamily="34" charset="0"/>
          <a:ea typeface="ＭＳ Ｐゴシック" pitchFamily="-65" charset="-128"/>
        </a:defRPr>
      </a:lvl2pPr>
      <a:lvl3pPr marL="1028700" indent="-228600" algn="l" rtl="0" eaLnBrk="0" fontAlgn="base" hangingPunct="0">
        <a:spcBef>
          <a:spcPct val="20000"/>
        </a:spcBef>
        <a:spcAft>
          <a:spcPct val="0"/>
        </a:spcAft>
        <a:buClr>
          <a:srgbClr val="1568B3"/>
        </a:buClr>
        <a:buChar char="•"/>
        <a:defRPr b="1">
          <a:solidFill>
            <a:schemeClr val="tx1"/>
          </a:solidFill>
          <a:latin typeface="+mj-lt"/>
          <a:ea typeface="ＭＳ Ｐゴシック" pitchFamily="-65" charset="-128"/>
        </a:defRPr>
      </a:lvl3pPr>
      <a:lvl4pPr marL="1485900" indent="-228600" algn="l" rtl="0" eaLnBrk="0" fontAlgn="base" hangingPunct="0">
        <a:spcBef>
          <a:spcPct val="20000"/>
        </a:spcBef>
        <a:spcAft>
          <a:spcPct val="0"/>
        </a:spcAft>
        <a:buClr>
          <a:srgbClr val="1568B3"/>
        </a:buClr>
        <a:buChar char="•"/>
        <a:defRPr sz="1400">
          <a:solidFill>
            <a:schemeClr val="tx1"/>
          </a:solidFill>
          <a:latin typeface="Calibri" pitchFamily="34" charset="0"/>
          <a:ea typeface="ＭＳ Ｐゴシック" pitchFamily="-65" charset="-128"/>
        </a:defRPr>
      </a:lvl4pPr>
      <a:lvl5pPr marL="2057400" indent="-228600" algn="l" rtl="0" eaLnBrk="0" fontAlgn="base" hangingPunct="0">
        <a:spcBef>
          <a:spcPct val="20000"/>
        </a:spcBef>
        <a:spcAft>
          <a:spcPct val="0"/>
        </a:spcAft>
        <a:buChar char="»"/>
        <a:defRPr sz="2000">
          <a:solidFill>
            <a:schemeClr val="tx1"/>
          </a:solidFill>
          <a:latin typeface="Arial" charset="0"/>
          <a:ea typeface="ＭＳ Ｐゴシック" pitchFamily="-65" charset="-128"/>
        </a:defRPr>
      </a:lvl5pPr>
      <a:lvl6pPr marL="2514600" indent="-228600" algn="l" rtl="0" fontAlgn="base">
        <a:spcBef>
          <a:spcPct val="20000"/>
        </a:spcBef>
        <a:spcAft>
          <a:spcPct val="0"/>
        </a:spcAft>
        <a:defRPr sz="2000">
          <a:solidFill>
            <a:schemeClr val="tx1"/>
          </a:solidFill>
          <a:latin typeface="Arial" charset="0"/>
        </a:defRPr>
      </a:lvl6pPr>
      <a:lvl7pPr marL="2971800" indent="-228600" algn="l" rtl="0" fontAlgn="base">
        <a:spcBef>
          <a:spcPct val="20000"/>
        </a:spcBef>
        <a:spcAft>
          <a:spcPct val="0"/>
        </a:spcAft>
        <a:defRPr sz="2000">
          <a:solidFill>
            <a:schemeClr val="tx1"/>
          </a:solidFill>
          <a:latin typeface="Arial" charset="0"/>
        </a:defRPr>
      </a:lvl7pPr>
      <a:lvl8pPr marL="3429000" indent="-228600" algn="l" rtl="0" fontAlgn="base">
        <a:spcBef>
          <a:spcPct val="20000"/>
        </a:spcBef>
        <a:spcAft>
          <a:spcPct val="0"/>
        </a:spcAft>
        <a:defRPr sz="2000">
          <a:solidFill>
            <a:schemeClr val="tx1"/>
          </a:solidFill>
          <a:latin typeface="Arial" charset="0"/>
        </a:defRPr>
      </a:lvl8pPr>
      <a:lvl9pPr marL="3886200" indent="-228600" algn="l" rtl="0" fontAlgn="base">
        <a:spcBef>
          <a:spcPct val="20000"/>
        </a:spcBef>
        <a:spcAft>
          <a:spcPct val="0"/>
        </a:spcAft>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g"/><Relationship Id="rId1" Type="http://schemas.openxmlformats.org/officeDocument/2006/relationships/slideLayout" Target="../slideLayouts/slideLayout1.xml"/><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85800" y="1471614"/>
            <a:ext cx="8743950" cy="1044575"/>
          </a:xfrm>
        </p:spPr>
        <p:txBody>
          <a:bodyPr/>
          <a:lstStyle/>
          <a:p>
            <a:r>
              <a:rPr lang="en-US" sz="3600" dirty="0">
                <a:latin typeface="Calibri" charset="0"/>
                <a:ea typeface="ＭＳ Ｐゴシック" charset="0"/>
                <a:cs typeface="ＭＳ Ｐゴシック" charset="0"/>
              </a:rPr>
              <a:t>Federal Highway Administration</a:t>
            </a:r>
            <a:r>
              <a:rPr lang="en-US" dirty="0">
                <a:latin typeface="Calibri" charset="0"/>
                <a:ea typeface="ＭＳ Ｐゴシック" charset="0"/>
                <a:cs typeface="ＭＳ Ｐゴシック" charset="0"/>
              </a:rPr>
              <a:t/>
            </a:r>
            <a:br>
              <a:rPr lang="en-US" dirty="0">
                <a:latin typeface="Calibri" charset="0"/>
                <a:ea typeface="ＭＳ Ｐゴシック" charset="0"/>
                <a:cs typeface="ＭＳ Ｐゴシック" charset="0"/>
              </a:rPr>
            </a:br>
            <a:r>
              <a:rPr lang="en-US" sz="3600" dirty="0">
                <a:latin typeface="Calibri" charset="0"/>
                <a:ea typeface="ＭＳ Ｐゴシック" charset="0"/>
              </a:rPr>
              <a:t>Engineering &amp; Software Consultants Inc.</a:t>
            </a:r>
            <a:r>
              <a:rPr lang="en-US" sz="4000" dirty="0"/>
              <a:t/>
            </a:r>
            <a:br>
              <a:rPr lang="en-US" sz="4000" dirty="0"/>
            </a:br>
            <a:endParaRPr lang="en-US" sz="4000" dirty="0">
              <a:latin typeface="Calibri" charset="0"/>
              <a:ea typeface="ＭＳ Ｐゴシック" charset="0"/>
              <a:cs typeface="ＭＳ Ｐゴシック" charset="0"/>
            </a:endParaRPr>
          </a:p>
        </p:txBody>
      </p:sp>
      <p:sp>
        <p:nvSpPr>
          <p:cNvPr id="4099" name="Rectangle 205"/>
          <p:cNvSpPr>
            <a:spLocks noChangeArrowheads="1"/>
          </p:cNvSpPr>
          <p:nvPr/>
        </p:nvSpPr>
        <p:spPr bwMode="auto">
          <a:xfrm>
            <a:off x="1429407" y="3720662"/>
            <a:ext cx="94593" cy="1481958"/>
          </a:xfrm>
          <a:prstGeom prst="rect">
            <a:avLst/>
          </a:prstGeom>
          <a:solidFill>
            <a:srgbClr val="968C7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4100" name="Text Placeholder 2"/>
          <p:cNvSpPr txBox="1">
            <a:spLocks/>
          </p:cNvSpPr>
          <p:nvPr/>
        </p:nvSpPr>
        <p:spPr bwMode="auto">
          <a:xfrm>
            <a:off x="1667031" y="3720662"/>
            <a:ext cx="6460017" cy="13025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lstStyle>
            <a:lvl1pPr eaLnBrk="0" hangingPunct="0">
              <a:defRPr>
                <a:solidFill>
                  <a:schemeClr val="tx1"/>
                </a:solidFill>
                <a:latin typeface="Arial" charset="0"/>
                <a:ea typeface="ＭＳ Ｐゴシック" charset="0"/>
                <a:cs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a:spcBef>
                <a:spcPct val="20000"/>
              </a:spcBef>
              <a:buClr>
                <a:srgbClr val="1568B3"/>
              </a:buClr>
            </a:pPr>
            <a:endParaRPr lang="en-US" sz="2400" b="1" dirty="0">
              <a:solidFill>
                <a:srgbClr val="1568B3"/>
              </a:solidFill>
            </a:endParaRPr>
          </a:p>
          <a:p>
            <a:pPr>
              <a:spcBef>
                <a:spcPct val="20000"/>
              </a:spcBef>
              <a:buClr>
                <a:srgbClr val="1568B3"/>
              </a:buClr>
            </a:pPr>
            <a:endParaRPr lang="en-US" sz="2400" b="1" dirty="0">
              <a:solidFill>
                <a:srgbClr val="1568B3"/>
              </a:solidFill>
            </a:endParaRPr>
          </a:p>
          <a:p>
            <a:pPr>
              <a:spcBef>
                <a:spcPct val="20000"/>
              </a:spcBef>
              <a:buClr>
                <a:srgbClr val="1568B3"/>
              </a:buClr>
            </a:pPr>
            <a:r>
              <a:rPr lang="en-US" sz="2400" b="1" dirty="0">
                <a:solidFill>
                  <a:srgbClr val="1568B3"/>
                </a:solidFill>
              </a:rPr>
              <a:t>NDE-SHM Integration Project Updates</a:t>
            </a:r>
          </a:p>
          <a:p>
            <a:pPr>
              <a:spcBef>
                <a:spcPct val="20000"/>
              </a:spcBef>
              <a:buClr>
                <a:srgbClr val="1568B3"/>
              </a:buClr>
            </a:pPr>
            <a:endParaRPr lang="en-US" sz="2400" b="1" dirty="0">
              <a:solidFill>
                <a:srgbClr val="1568B3"/>
              </a:solidFill>
            </a:endParaRPr>
          </a:p>
          <a:p>
            <a:pPr>
              <a:spcBef>
                <a:spcPct val="20000"/>
              </a:spcBef>
              <a:buClr>
                <a:srgbClr val="1568B3"/>
              </a:buClr>
            </a:pPr>
            <a:r>
              <a:rPr lang="en-US" sz="2200" b="1" dirty="0">
                <a:solidFill>
                  <a:srgbClr val="A47B20"/>
                </a:solidFill>
              </a:rPr>
              <a:t>F.L. Moon, </a:t>
            </a:r>
            <a:r>
              <a:rPr lang="en-US" sz="2200" b="1" dirty="0" smtClean="0">
                <a:solidFill>
                  <a:srgbClr val="A47B20"/>
                </a:solidFill>
              </a:rPr>
              <a:t>J. </a:t>
            </a:r>
            <a:r>
              <a:rPr lang="en-US" sz="2200" b="1" dirty="0" err="1" smtClean="0">
                <a:solidFill>
                  <a:srgbClr val="A47B20"/>
                </a:solidFill>
              </a:rPr>
              <a:t>Braley</a:t>
            </a:r>
            <a:r>
              <a:rPr lang="en-US" sz="2200" b="1" dirty="0" smtClean="0">
                <a:solidFill>
                  <a:srgbClr val="A47B20"/>
                </a:solidFill>
              </a:rPr>
              <a:t>, </a:t>
            </a:r>
            <a:r>
              <a:rPr lang="en-US" sz="2200" b="1" dirty="0">
                <a:solidFill>
                  <a:srgbClr val="A47B20"/>
                </a:solidFill>
              </a:rPr>
              <a:t>N. </a:t>
            </a:r>
            <a:r>
              <a:rPr lang="en-US" sz="2200" b="1" dirty="0" err="1" smtClean="0">
                <a:solidFill>
                  <a:srgbClr val="A47B20"/>
                </a:solidFill>
              </a:rPr>
              <a:t>Gucunski</a:t>
            </a:r>
            <a:endParaRPr lang="en-US" sz="2200" b="1" dirty="0">
              <a:solidFill>
                <a:srgbClr val="A47B20"/>
              </a:solidFill>
            </a:endParaRPr>
          </a:p>
        </p:txBody>
      </p:sp>
      <p:sp>
        <p:nvSpPr>
          <p:cNvPr id="2" name="TextBox 1"/>
          <p:cNvSpPr txBox="1"/>
          <p:nvPr/>
        </p:nvSpPr>
        <p:spPr>
          <a:xfrm>
            <a:off x="4375356" y="5858381"/>
            <a:ext cx="4306529" cy="369332"/>
          </a:xfrm>
          <a:prstGeom prst="rect">
            <a:avLst/>
          </a:prstGeom>
          <a:noFill/>
        </p:spPr>
        <p:txBody>
          <a:bodyPr wrap="square" rtlCol="0">
            <a:spAutoFit/>
          </a:bodyPr>
          <a:lstStyle/>
          <a:p>
            <a:r>
              <a:rPr lang="en-US" b="1" dirty="0" smtClean="0">
                <a:solidFill>
                  <a:srgbClr val="877D6F"/>
                </a:solidFill>
                <a:latin typeface="+mj-lt"/>
              </a:rPr>
              <a:t>August 6, </a:t>
            </a:r>
            <a:r>
              <a:rPr lang="en-US" b="1" dirty="0">
                <a:solidFill>
                  <a:srgbClr val="877D6F"/>
                </a:solidFill>
                <a:latin typeface="+mj-lt"/>
              </a:rPr>
              <a:t>2019</a:t>
            </a:r>
          </a:p>
        </p:txBody>
      </p:sp>
    </p:spTree>
    <p:extLst>
      <p:ext uri="{BB962C8B-B14F-4D97-AF65-F5344CB8AC3E}">
        <p14:creationId xmlns:p14="http://schemas.microsoft.com/office/powerpoint/2010/main" val="7831774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942F1-2488-41A0-A8A5-53180778790E}"/>
              </a:ext>
            </a:extLst>
          </p:cNvPr>
          <p:cNvSpPr>
            <a:spLocks noGrp="1"/>
          </p:cNvSpPr>
          <p:nvPr>
            <p:ph type="title"/>
          </p:nvPr>
        </p:nvSpPr>
        <p:spPr/>
        <p:txBody>
          <a:bodyPr/>
          <a:lstStyle/>
          <a:p>
            <a:r>
              <a:rPr lang="en-US" dirty="0"/>
              <a:t>Computation of Moment from Curvature</a:t>
            </a:r>
          </a:p>
        </p:txBody>
      </p:sp>
      <p:sp>
        <p:nvSpPr>
          <p:cNvPr id="3" name="Content Placeholder 2">
            <a:extLst>
              <a:ext uri="{FF2B5EF4-FFF2-40B4-BE49-F238E27FC236}">
                <a16:creationId xmlns:a16="http://schemas.microsoft.com/office/drawing/2014/main" id="{24A311A1-957E-43D5-847A-A6615B40E504}"/>
              </a:ext>
            </a:extLst>
          </p:cNvPr>
          <p:cNvSpPr>
            <a:spLocks noGrp="1"/>
          </p:cNvSpPr>
          <p:nvPr>
            <p:ph idx="1"/>
          </p:nvPr>
        </p:nvSpPr>
        <p:spPr>
          <a:xfrm>
            <a:off x="707231" y="2076153"/>
            <a:ext cx="8406408" cy="3671441"/>
          </a:xfrm>
        </p:spPr>
        <p:txBody>
          <a:bodyPr>
            <a:normAutofit/>
          </a:bodyPr>
          <a:lstStyle/>
          <a:p>
            <a:r>
              <a:rPr lang="en-US" sz="2200" b="1" dirty="0">
                <a:solidFill>
                  <a:srgbClr val="877D6F"/>
                </a:solidFill>
              </a:rPr>
              <a:t>Curvature is specified</a:t>
            </a:r>
          </a:p>
          <a:p>
            <a:r>
              <a:rPr lang="en-US" sz="2200" b="1" dirty="0">
                <a:solidFill>
                  <a:srgbClr val="877D6F"/>
                </a:solidFill>
              </a:rPr>
              <a:t>Strain in each fiber is computed (based on curvature and </a:t>
            </a:r>
            <a:r>
              <a:rPr lang="en-US" sz="2200" b="1" dirty="0" smtClean="0">
                <a:solidFill>
                  <a:srgbClr val="877D6F"/>
                </a:solidFill>
              </a:rPr>
              <a:t>N.A.)</a:t>
            </a:r>
            <a:endParaRPr lang="en-US" sz="2200" b="1" dirty="0">
              <a:solidFill>
                <a:srgbClr val="877D6F"/>
              </a:solidFill>
            </a:endParaRPr>
          </a:p>
          <a:p>
            <a:r>
              <a:rPr lang="en-US" sz="2200" b="1" dirty="0">
                <a:solidFill>
                  <a:srgbClr val="877D6F"/>
                </a:solidFill>
              </a:rPr>
              <a:t>Stress in each fiber is computed using material constitutive relations</a:t>
            </a:r>
          </a:p>
          <a:p>
            <a:r>
              <a:rPr lang="en-US" sz="2200" b="1" dirty="0">
                <a:solidFill>
                  <a:srgbClr val="877D6F"/>
                </a:solidFill>
              </a:rPr>
              <a:t>Forces are computed and summed</a:t>
            </a:r>
          </a:p>
          <a:p>
            <a:r>
              <a:rPr lang="en-US" sz="2200" b="1" dirty="0">
                <a:solidFill>
                  <a:srgbClr val="877D6F"/>
                </a:solidFill>
              </a:rPr>
              <a:t>If </a:t>
            </a:r>
            <a:r>
              <a:rPr lang="el-GR" sz="2200" b="1" dirty="0">
                <a:solidFill>
                  <a:srgbClr val="877D6F"/>
                </a:solidFill>
              </a:rPr>
              <a:t>Σ</a:t>
            </a:r>
            <a:r>
              <a:rPr lang="en-US" sz="2200" b="1" dirty="0">
                <a:solidFill>
                  <a:srgbClr val="877D6F"/>
                </a:solidFill>
              </a:rPr>
              <a:t>F</a:t>
            </a:r>
            <a:r>
              <a:rPr lang="el-GR" sz="2200" b="1" dirty="0">
                <a:solidFill>
                  <a:srgbClr val="877D6F"/>
                </a:solidFill>
              </a:rPr>
              <a:t>≠</a:t>
            </a:r>
            <a:r>
              <a:rPr lang="en-US" sz="2200" b="1" dirty="0">
                <a:solidFill>
                  <a:srgbClr val="877D6F"/>
                </a:solidFill>
              </a:rPr>
              <a:t>0, adjust </a:t>
            </a:r>
            <a:r>
              <a:rPr lang="en-US" sz="2200" b="1" dirty="0" smtClean="0">
                <a:solidFill>
                  <a:srgbClr val="877D6F"/>
                </a:solidFill>
              </a:rPr>
              <a:t>N.A.</a:t>
            </a:r>
            <a:endParaRPr lang="en-US" sz="2200" b="1" dirty="0">
              <a:solidFill>
                <a:srgbClr val="877D6F"/>
              </a:solidFill>
            </a:endParaRPr>
          </a:p>
          <a:p>
            <a:r>
              <a:rPr lang="en-US" sz="2200" b="1" dirty="0">
                <a:solidFill>
                  <a:srgbClr val="877D6F"/>
                </a:solidFill>
              </a:rPr>
              <a:t>If </a:t>
            </a:r>
            <a:r>
              <a:rPr lang="el-GR" sz="2200" b="1" dirty="0">
                <a:solidFill>
                  <a:srgbClr val="877D6F"/>
                </a:solidFill>
              </a:rPr>
              <a:t>Σ</a:t>
            </a:r>
            <a:r>
              <a:rPr lang="en-US" sz="2200" b="1" dirty="0">
                <a:solidFill>
                  <a:srgbClr val="877D6F"/>
                </a:solidFill>
              </a:rPr>
              <a:t>F=0, compute sum of fiber moments about section centroid</a:t>
            </a:r>
          </a:p>
          <a:p>
            <a:endParaRPr lang="en-US" dirty="0"/>
          </a:p>
          <a:p>
            <a:pPr marL="0" indent="0" algn="ctr">
              <a:buNone/>
            </a:pPr>
            <a:r>
              <a:rPr lang="en-US" b="1" dirty="0" smtClean="0">
                <a:solidFill>
                  <a:srgbClr val="1568B3"/>
                </a:solidFill>
              </a:rPr>
              <a:t>Incrementally increase curvature until </a:t>
            </a:r>
            <a:r>
              <a:rPr lang="en-US" b="1" dirty="0" smtClean="0">
                <a:solidFill>
                  <a:srgbClr val="1568B3"/>
                </a:solidFill>
              </a:rPr>
              <a:t>a failure criterion specified by AAHSTO LRFD is reached</a:t>
            </a:r>
            <a:endParaRPr lang="en-US" b="1" dirty="0">
              <a:solidFill>
                <a:srgbClr val="1568B3"/>
              </a:solidFill>
            </a:endParaRPr>
          </a:p>
        </p:txBody>
      </p:sp>
      <p:sp>
        <p:nvSpPr>
          <p:cNvPr id="4" name="Right Brace 3">
            <a:extLst>
              <a:ext uri="{FF2B5EF4-FFF2-40B4-BE49-F238E27FC236}">
                <a16:creationId xmlns:a16="http://schemas.microsoft.com/office/drawing/2014/main" id="{24D06D99-A922-4600-816E-BE04614FE8EE}"/>
              </a:ext>
            </a:extLst>
          </p:cNvPr>
          <p:cNvSpPr/>
          <p:nvPr/>
        </p:nvSpPr>
        <p:spPr>
          <a:xfrm>
            <a:off x="8978969" y="2204368"/>
            <a:ext cx="289322" cy="2301180"/>
          </a:xfrm>
          <a:prstGeom prst="rightBrace">
            <a:avLst>
              <a:gd name="adj1" fmla="val 86111"/>
              <a:gd name="adj2" fmla="val 50000"/>
            </a:avLst>
          </a:prstGeom>
          <a:ln w="28575">
            <a:solidFill>
              <a:srgbClr val="1568B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a:extLst>
              <a:ext uri="{FF2B5EF4-FFF2-40B4-BE49-F238E27FC236}">
                <a16:creationId xmlns:a16="http://schemas.microsoft.com/office/drawing/2014/main" id="{214CF474-00DC-4B7A-8EBC-1D29EC6D5FCC}"/>
              </a:ext>
            </a:extLst>
          </p:cNvPr>
          <p:cNvSpPr txBox="1"/>
          <p:nvPr/>
        </p:nvSpPr>
        <p:spPr>
          <a:xfrm>
            <a:off x="9317506" y="2076153"/>
            <a:ext cx="470257" cy="2873127"/>
          </a:xfrm>
          <a:prstGeom prst="rect">
            <a:avLst/>
          </a:prstGeom>
          <a:noFill/>
        </p:spPr>
        <p:txBody>
          <a:bodyPr vert="vert" wrap="square" rtlCol="0">
            <a:spAutoFit/>
          </a:bodyPr>
          <a:lstStyle/>
          <a:p>
            <a:pPr algn="ctr"/>
            <a:r>
              <a:rPr lang="en-US" sz="1856" dirty="0">
                <a:solidFill>
                  <a:srgbClr val="1568B3"/>
                </a:solidFill>
              </a:rPr>
              <a:t>Optimization Algorithm</a:t>
            </a:r>
          </a:p>
        </p:txBody>
      </p:sp>
    </p:spTree>
    <p:extLst>
      <p:ext uri="{BB962C8B-B14F-4D97-AF65-F5344CB8AC3E}">
        <p14:creationId xmlns:p14="http://schemas.microsoft.com/office/powerpoint/2010/main" val="10307634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DA35EC4-3E97-49D8-825D-FE165729A0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0461" y="863501"/>
            <a:ext cx="3297011" cy="2472759"/>
          </a:xfrm>
          <a:prstGeom prst="rect">
            <a:avLst/>
          </a:prstGeom>
        </p:spPr>
      </p:pic>
      <p:sp>
        <p:nvSpPr>
          <p:cNvPr id="2" name="Title 1">
            <a:extLst>
              <a:ext uri="{FF2B5EF4-FFF2-40B4-BE49-F238E27FC236}">
                <a16:creationId xmlns:a16="http://schemas.microsoft.com/office/drawing/2014/main" id="{A6F1DFDB-3AB2-40F4-838D-A3B9E918A6DA}"/>
              </a:ext>
            </a:extLst>
          </p:cNvPr>
          <p:cNvSpPr>
            <a:spLocks noGrp="1"/>
          </p:cNvSpPr>
          <p:nvPr>
            <p:ph type="title"/>
          </p:nvPr>
        </p:nvSpPr>
        <p:spPr>
          <a:xfrm>
            <a:off x="321469" y="767338"/>
            <a:ext cx="8872538" cy="1118444"/>
          </a:xfrm>
        </p:spPr>
        <p:txBody>
          <a:bodyPr/>
          <a:lstStyle/>
          <a:p>
            <a:r>
              <a:rPr lang="en-US" dirty="0"/>
              <a:t>Demonstration</a:t>
            </a:r>
          </a:p>
        </p:txBody>
      </p:sp>
      <p:sp>
        <p:nvSpPr>
          <p:cNvPr id="3" name="Content Placeholder 2">
            <a:extLst>
              <a:ext uri="{FF2B5EF4-FFF2-40B4-BE49-F238E27FC236}">
                <a16:creationId xmlns:a16="http://schemas.microsoft.com/office/drawing/2014/main" id="{385FBF1A-948D-4DA8-A637-91837C3041ED}"/>
              </a:ext>
            </a:extLst>
          </p:cNvPr>
          <p:cNvSpPr>
            <a:spLocks noGrp="1"/>
          </p:cNvSpPr>
          <p:nvPr>
            <p:ph idx="1"/>
          </p:nvPr>
        </p:nvSpPr>
        <p:spPr>
          <a:xfrm>
            <a:off x="321469" y="1914843"/>
            <a:ext cx="3881735" cy="3948708"/>
          </a:xfrm>
        </p:spPr>
        <p:txBody>
          <a:bodyPr>
            <a:normAutofit/>
          </a:bodyPr>
          <a:lstStyle/>
          <a:p>
            <a:r>
              <a:rPr lang="en-US" sz="2000" dirty="0">
                <a:solidFill>
                  <a:srgbClr val="877D6F"/>
                </a:solidFill>
              </a:rPr>
              <a:t>50ft. Span length</a:t>
            </a:r>
          </a:p>
          <a:p>
            <a:r>
              <a:rPr lang="en-US" sz="2000" dirty="0">
                <a:solidFill>
                  <a:srgbClr val="877D6F"/>
                </a:solidFill>
              </a:rPr>
              <a:t>8ft. Girder spacing</a:t>
            </a:r>
          </a:p>
          <a:p>
            <a:r>
              <a:rPr lang="en-US" sz="2000" dirty="0">
                <a:solidFill>
                  <a:srgbClr val="877D6F"/>
                </a:solidFill>
              </a:rPr>
              <a:t>Girder: W36X282</a:t>
            </a:r>
          </a:p>
          <a:p>
            <a:r>
              <a:rPr lang="en-US" sz="2000" dirty="0">
                <a:solidFill>
                  <a:srgbClr val="877D6F"/>
                </a:solidFill>
              </a:rPr>
              <a:t>8in. Deck w/ #6 rebar @ 6in.</a:t>
            </a:r>
          </a:p>
          <a:p>
            <a:r>
              <a:rPr lang="en-US" sz="2000" dirty="0">
                <a:solidFill>
                  <a:srgbClr val="877D6F"/>
                </a:solidFill>
              </a:rPr>
              <a:t>Steel Material: </a:t>
            </a:r>
            <a:r>
              <a:rPr lang="en-US" sz="2000" dirty="0" err="1">
                <a:solidFill>
                  <a:srgbClr val="877D6F"/>
                </a:solidFill>
              </a:rPr>
              <a:t>Elasto</a:t>
            </a:r>
            <a:r>
              <a:rPr lang="en-US" sz="2000" dirty="0">
                <a:solidFill>
                  <a:srgbClr val="877D6F"/>
                </a:solidFill>
              </a:rPr>
              <a:t>-plastic</a:t>
            </a:r>
          </a:p>
          <a:p>
            <a:r>
              <a:rPr lang="en-US" sz="2000" dirty="0">
                <a:solidFill>
                  <a:srgbClr val="877D6F"/>
                </a:solidFill>
              </a:rPr>
              <a:t>Concrete Material: </a:t>
            </a:r>
            <a:r>
              <a:rPr lang="en-US" sz="2000" dirty="0" err="1">
                <a:solidFill>
                  <a:srgbClr val="877D6F"/>
                </a:solidFill>
              </a:rPr>
              <a:t>Hognestad</a:t>
            </a:r>
            <a:r>
              <a:rPr lang="en-US" sz="2000" dirty="0">
                <a:solidFill>
                  <a:srgbClr val="877D6F"/>
                </a:solidFill>
              </a:rPr>
              <a:t> Model</a:t>
            </a:r>
          </a:p>
          <a:p>
            <a:r>
              <a:rPr lang="en-US" sz="2000" dirty="0">
                <a:solidFill>
                  <a:srgbClr val="877D6F"/>
                </a:solidFill>
              </a:rPr>
              <a:t>Defect: Full-width delamination of varying depth</a:t>
            </a:r>
          </a:p>
          <a:p>
            <a:r>
              <a:rPr lang="en-US" sz="2000" dirty="0">
                <a:solidFill>
                  <a:srgbClr val="877D6F"/>
                </a:solidFill>
              </a:rPr>
              <a:t>Assume concrete crushing at strain = 0.0038</a:t>
            </a:r>
          </a:p>
        </p:txBody>
      </p:sp>
      <p:pic>
        <p:nvPicPr>
          <p:cNvPr id="9" name="Picture 8">
            <a:extLst>
              <a:ext uri="{FF2B5EF4-FFF2-40B4-BE49-F238E27FC236}">
                <a16:creationId xmlns:a16="http://schemas.microsoft.com/office/drawing/2014/main" id="{B3EBAC11-EE21-4C79-A986-BE370969820F}"/>
              </a:ext>
            </a:extLst>
          </p:cNvPr>
          <p:cNvPicPr>
            <a:picLocks noChangeAspect="1"/>
          </p:cNvPicPr>
          <p:nvPr/>
        </p:nvPicPr>
        <p:blipFill>
          <a:blip r:embed="rId3"/>
          <a:stretch>
            <a:fillRect/>
          </a:stretch>
        </p:blipFill>
        <p:spPr>
          <a:xfrm>
            <a:off x="4740660" y="3267009"/>
            <a:ext cx="4775648" cy="3590991"/>
          </a:xfrm>
          <a:prstGeom prst="rect">
            <a:avLst/>
          </a:prstGeom>
        </p:spPr>
      </p:pic>
      <p:grpSp>
        <p:nvGrpSpPr>
          <p:cNvPr id="6" name="Group 5"/>
          <p:cNvGrpSpPr/>
          <p:nvPr/>
        </p:nvGrpSpPr>
        <p:grpSpPr>
          <a:xfrm>
            <a:off x="6823337" y="863501"/>
            <a:ext cx="3333127" cy="2499846"/>
            <a:chOff x="6969293" y="836414"/>
            <a:chExt cx="3333127" cy="2499846"/>
          </a:xfrm>
        </p:grpSpPr>
        <p:pic>
          <p:nvPicPr>
            <p:cNvPr id="7" name="Picture 6">
              <a:extLst>
                <a:ext uri="{FF2B5EF4-FFF2-40B4-BE49-F238E27FC236}">
                  <a16:creationId xmlns:a16="http://schemas.microsoft.com/office/drawing/2014/main" id="{1BC714CE-F284-41D3-BBAD-7DA44CFB8D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9293" y="836414"/>
              <a:ext cx="3333127" cy="2499846"/>
            </a:xfrm>
            <a:prstGeom prst="rect">
              <a:avLst/>
            </a:prstGeom>
          </p:spPr>
        </p:pic>
        <p:sp>
          <p:nvSpPr>
            <p:cNvPr id="4" name="Rectangle 3"/>
            <p:cNvSpPr/>
            <p:nvPr/>
          </p:nvSpPr>
          <p:spPr>
            <a:xfrm>
              <a:off x="9953625" y="981075"/>
              <a:ext cx="202839" cy="20193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1" name="Straight Arrow Connector 10"/>
          <p:cNvCxnSpPr/>
          <p:nvPr/>
        </p:nvCxnSpPr>
        <p:spPr>
          <a:xfrm>
            <a:off x="6287397" y="2094735"/>
            <a:ext cx="600075" cy="0"/>
          </a:xfrm>
          <a:prstGeom prst="straightConnector1">
            <a:avLst/>
          </a:prstGeom>
          <a:ln w="3810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063968" y="767338"/>
            <a:ext cx="2451132" cy="307777"/>
          </a:xfrm>
          <a:prstGeom prst="rect">
            <a:avLst/>
          </a:prstGeom>
          <a:noFill/>
        </p:spPr>
        <p:txBody>
          <a:bodyPr wrap="square" rtlCol="0">
            <a:spAutoFit/>
          </a:bodyPr>
          <a:lstStyle/>
          <a:p>
            <a:pPr algn="ctr"/>
            <a:r>
              <a:rPr lang="en-US" sz="1400" dirty="0" smtClean="0">
                <a:latin typeface="+mj-lt"/>
              </a:rPr>
              <a:t>Girder cross section</a:t>
            </a:r>
            <a:endParaRPr lang="en-US" sz="1400" dirty="0">
              <a:latin typeface="+mj-lt"/>
            </a:endParaRPr>
          </a:p>
        </p:txBody>
      </p:sp>
      <p:sp>
        <p:nvSpPr>
          <p:cNvPr id="13" name="TextBox 12"/>
          <p:cNvSpPr txBox="1"/>
          <p:nvPr/>
        </p:nvSpPr>
        <p:spPr>
          <a:xfrm>
            <a:off x="7356537" y="770930"/>
            <a:ext cx="2451132" cy="307777"/>
          </a:xfrm>
          <a:prstGeom prst="rect">
            <a:avLst/>
          </a:prstGeom>
          <a:noFill/>
        </p:spPr>
        <p:txBody>
          <a:bodyPr wrap="square" rtlCol="0">
            <a:spAutoFit/>
          </a:bodyPr>
          <a:lstStyle/>
          <a:p>
            <a:pPr algn="ctr"/>
            <a:r>
              <a:rPr lang="en-US" sz="1400" dirty="0" smtClean="0">
                <a:latin typeface="+mj-lt"/>
              </a:rPr>
              <a:t>Meshed cross section</a:t>
            </a:r>
            <a:endParaRPr lang="en-US" sz="1400" dirty="0">
              <a:latin typeface="+mj-lt"/>
            </a:endParaRPr>
          </a:p>
        </p:txBody>
      </p:sp>
    </p:spTree>
    <p:extLst>
      <p:ext uri="{BB962C8B-B14F-4D97-AF65-F5344CB8AC3E}">
        <p14:creationId xmlns:p14="http://schemas.microsoft.com/office/powerpoint/2010/main" val="24682924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942F1-2488-41A0-A8A5-53180778790E}"/>
              </a:ext>
            </a:extLst>
          </p:cNvPr>
          <p:cNvSpPr>
            <a:spLocks noGrp="1"/>
          </p:cNvSpPr>
          <p:nvPr>
            <p:ph type="title"/>
          </p:nvPr>
        </p:nvSpPr>
        <p:spPr/>
        <p:txBody>
          <a:bodyPr/>
          <a:lstStyle/>
          <a:p>
            <a:r>
              <a:rPr lang="en-US" dirty="0" smtClean="0"/>
              <a:t>Influence </a:t>
            </a:r>
            <a:r>
              <a:rPr lang="en-US" dirty="0" smtClean="0"/>
              <a:t>on Rating Factor</a:t>
            </a:r>
            <a:endParaRPr lang="en-US" dirty="0"/>
          </a:p>
        </p:txBody>
      </p:sp>
      <p:sp>
        <p:nvSpPr>
          <p:cNvPr id="7" name="TextBox 6"/>
          <p:cNvSpPr txBox="1"/>
          <p:nvPr/>
        </p:nvSpPr>
        <p:spPr>
          <a:xfrm>
            <a:off x="1420238" y="1921209"/>
            <a:ext cx="1955261" cy="369332"/>
          </a:xfrm>
          <a:prstGeom prst="rect">
            <a:avLst/>
          </a:prstGeom>
          <a:noFill/>
        </p:spPr>
        <p:txBody>
          <a:bodyPr wrap="square" rtlCol="0">
            <a:spAutoFit/>
          </a:bodyPr>
          <a:lstStyle/>
          <a:p>
            <a:r>
              <a:rPr lang="en-US" b="1" dirty="0" smtClean="0">
                <a:solidFill>
                  <a:srgbClr val="1568B3"/>
                </a:solidFill>
              </a:rPr>
              <a:t>Rating Factor =  </a:t>
            </a:r>
            <a:endParaRPr lang="en-US" b="1" dirty="0">
              <a:solidFill>
                <a:srgbClr val="1568B3"/>
              </a:solidFill>
            </a:endParaRPr>
          </a:p>
        </p:txBody>
      </p:sp>
      <p:sp>
        <p:nvSpPr>
          <p:cNvPr id="8" name="TextBox 7"/>
          <p:cNvSpPr txBox="1"/>
          <p:nvPr/>
        </p:nvSpPr>
        <p:spPr>
          <a:xfrm>
            <a:off x="3375499" y="1673477"/>
            <a:ext cx="2412459" cy="369332"/>
          </a:xfrm>
          <a:prstGeom prst="rect">
            <a:avLst/>
          </a:prstGeom>
          <a:noFill/>
        </p:spPr>
        <p:txBody>
          <a:bodyPr wrap="square" rtlCol="0">
            <a:spAutoFit/>
          </a:bodyPr>
          <a:lstStyle/>
          <a:p>
            <a:r>
              <a:rPr lang="en-US" b="1" dirty="0" smtClean="0">
                <a:solidFill>
                  <a:srgbClr val="A47B20"/>
                </a:solidFill>
              </a:rPr>
              <a:t>Factored Capacity – </a:t>
            </a:r>
            <a:endParaRPr lang="en-US" b="1" dirty="0">
              <a:solidFill>
                <a:srgbClr val="A47B20"/>
              </a:solidFill>
            </a:endParaRPr>
          </a:p>
        </p:txBody>
      </p:sp>
      <p:sp>
        <p:nvSpPr>
          <p:cNvPr id="9" name="TextBox 8"/>
          <p:cNvSpPr txBox="1"/>
          <p:nvPr/>
        </p:nvSpPr>
        <p:spPr>
          <a:xfrm>
            <a:off x="5716621" y="1673477"/>
            <a:ext cx="2833992" cy="369332"/>
          </a:xfrm>
          <a:prstGeom prst="rect">
            <a:avLst/>
          </a:prstGeom>
          <a:noFill/>
        </p:spPr>
        <p:txBody>
          <a:bodyPr wrap="square" rtlCol="0">
            <a:spAutoFit/>
          </a:bodyPr>
          <a:lstStyle/>
          <a:p>
            <a:r>
              <a:rPr lang="en-US" b="1" dirty="0" smtClean="0">
                <a:solidFill>
                  <a:srgbClr val="877D6F"/>
                </a:solidFill>
              </a:rPr>
              <a:t>Factored DL, SDL</a:t>
            </a:r>
            <a:endParaRPr lang="en-US" b="1" dirty="0">
              <a:solidFill>
                <a:srgbClr val="877D6F"/>
              </a:solidFill>
            </a:endParaRPr>
          </a:p>
        </p:txBody>
      </p:sp>
      <p:sp>
        <p:nvSpPr>
          <p:cNvPr id="10" name="TextBox 9"/>
          <p:cNvSpPr txBox="1"/>
          <p:nvPr/>
        </p:nvSpPr>
        <p:spPr>
          <a:xfrm>
            <a:off x="4883285" y="2178340"/>
            <a:ext cx="2833992" cy="369332"/>
          </a:xfrm>
          <a:prstGeom prst="rect">
            <a:avLst/>
          </a:prstGeom>
          <a:noFill/>
        </p:spPr>
        <p:txBody>
          <a:bodyPr wrap="square" rtlCol="0">
            <a:spAutoFit/>
          </a:bodyPr>
          <a:lstStyle/>
          <a:p>
            <a:r>
              <a:rPr lang="en-US" b="1" dirty="0" smtClean="0">
                <a:solidFill>
                  <a:srgbClr val="877D6F"/>
                </a:solidFill>
              </a:rPr>
              <a:t>Factored LL</a:t>
            </a:r>
            <a:endParaRPr lang="en-US" b="1" dirty="0">
              <a:solidFill>
                <a:srgbClr val="877D6F"/>
              </a:solidFill>
            </a:endParaRPr>
          </a:p>
        </p:txBody>
      </p:sp>
      <p:cxnSp>
        <p:nvCxnSpPr>
          <p:cNvPr id="12" name="Straight Connector 11"/>
          <p:cNvCxnSpPr/>
          <p:nvPr/>
        </p:nvCxnSpPr>
        <p:spPr>
          <a:xfrm>
            <a:off x="3404680" y="2100846"/>
            <a:ext cx="4396902"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13" name="Chart 12"/>
          <p:cNvGraphicFramePr>
            <a:graphicFrameLocks/>
          </p:cNvGraphicFramePr>
          <p:nvPr>
            <p:extLst>
              <p:ext uri="{D42A27DB-BD31-4B8C-83A1-F6EECF244321}">
                <p14:modId xmlns:p14="http://schemas.microsoft.com/office/powerpoint/2010/main" val="1227562883"/>
              </p:ext>
            </p:extLst>
          </p:nvPr>
        </p:nvGraphicFramePr>
        <p:xfrm>
          <a:off x="406129" y="2870148"/>
          <a:ext cx="6257318" cy="3822970"/>
        </p:xfrm>
        <a:graphic>
          <a:graphicData uri="http://schemas.openxmlformats.org/drawingml/2006/chart">
            <c:chart xmlns:c="http://schemas.openxmlformats.org/drawingml/2006/chart" xmlns:r="http://schemas.openxmlformats.org/officeDocument/2006/relationships" r:id="rId2"/>
          </a:graphicData>
        </a:graphic>
      </p:graphicFrame>
      <p:sp>
        <p:nvSpPr>
          <p:cNvPr id="16" name="TextBox 15"/>
          <p:cNvSpPr txBox="1"/>
          <p:nvPr/>
        </p:nvSpPr>
        <p:spPr>
          <a:xfrm>
            <a:off x="6741268" y="3579779"/>
            <a:ext cx="3194897" cy="1785104"/>
          </a:xfrm>
          <a:prstGeom prst="rect">
            <a:avLst/>
          </a:prstGeom>
          <a:noFill/>
        </p:spPr>
        <p:txBody>
          <a:bodyPr wrap="square" rtlCol="0">
            <a:spAutoFit/>
          </a:bodyPr>
          <a:lstStyle/>
          <a:p>
            <a:r>
              <a:rPr lang="en-US" sz="2000" b="1" dirty="0" smtClean="0">
                <a:solidFill>
                  <a:srgbClr val="877D6F"/>
                </a:solidFill>
                <a:latin typeface="+mj-lt"/>
              </a:rPr>
              <a:t>Assumptions:</a:t>
            </a:r>
          </a:p>
          <a:p>
            <a:pPr marL="285750" indent="-285750">
              <a:buFont typeface="Arial" panose="020B0604020202020204" pitchFamily="34" charset="0"/>
              <a:buChar char="•"/>
            </a:pPr>
            <a:r>
              <a:rPr lang="en-US" dirty="0" smtClean="0">
                <a:solidFill>
                  <a:srgbClr val="877D6F"/>
                </a:solidFill>
                <a:latin typeface="+mj-lt"/>
              </a:rPr>
              <a:t>Nominal rating factor of the </a:t>
            </a:r>
            <a:r>
              <a:rPr lang="en-US" dirty="0">
                <a:solidFill>
                  <a:srgbClr val="877D6F"/>
                </a:solidFill>
                <a:latin typeface="+mj-lt"/>
              </a:rPr>
              <a:t>bridge is 1.5</a:t>
            </a:r>
          </a:p>
          <a:p>
            <a:pPr marL="285750" indent="-285750">
              <a:buFont typeface="Arial" panose="020B0604020202020204" pitchFamily="34" charset="0"/>
              <a:buChar char="•"/>
            </a:pPr>
            <a:r>
              <a:rPr lang="en-US" dirty="0" smtClean="0">
                <a:solidFill>
                  <a:srgbClr val="877D6F"/>
                </a:solidFill>
                <a:latin typeface="+mj-lt"/>
              </a:rPr>
              <a:t>Deterioration </a:t>
            </a:r>
            <a:r>
              <a:rPr lang="en-US" dirty="0">
                <a:solidFill>
                  <a:srgbClr val="877D6F"/>
                </a:solidFill>
                <a:latin typeface="+mj-lt"/>
              </a:rPr>
              <a:t>does not influence DL </a:t>
            </a:r>
            <a:r>
              <a:rPr lang="en-US" dirty="0" smtClean="0">
                <a:solidFill>
                  <a:srgbClr val="877D6F"/>
                </a:solidFill>
                <a:latin typeface="+mj-lt"/>
              </a:rPr>
              <a:t>force effects</a:t>
            </a:r>
            <a:endParaRPr lang="en-US" dirty="0">
              <a:solidFill>
                <a:srgbClr val="877D6F"/>
              </a:solidFill>
              <a:latin typeface="+mj-lt"/>
            </a:endParaRPr>
          </a:p>
          <a:p>
            <a:endParaRPr lang="en-US" dirty="0">
              <a:latin typeface="+mj-lt"/>
            </a:endParaRPr>
          </a:p>
        </p:txBody>
      </p:sp>
    </p:spTree>
    <p:extLst>
      <p:ext uri="{BB962C8B-B14F-4D97-AF65-F5344CB8AC3E}">
        <p14:creationId xmlns:p14="http://schemas.microsoft.com/office/powerpoint/2010/main" val="444301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942F1-2488-41A0-A8A5-53180778790E}"/>
              </a:ext>
            </a:extLst>
          </p:cNvPr>
          <p:cNvSpPr>
            <a:spLocks noGrp="1"/>
          </p:cNvSpPr>
          <p:nvPr>
            <p:ph type="title"/>
          </p:nvPr>
        </p:nvSpPr>
        <p:spPr>
          <a:xfrm>
            <a:off x="324899" y="933687"/>
            <a:ext cx="9737726" cy="914400"/>
          </a:xfrm>
        </p:spPr>
        <p:txBody>
          <a:bodyPr/>
          <a:lstStyle/>
          <a:p>
            <a:r>
              <a:rPr lang="en-US" dirty="0" smtClean="0"/>
              <a:t>Next Steps for Capacity Estimation</a:t>
            </a:r>
            <a:endParaRPr lang="en-US" dirty="0"/>
          </a:p>
        </p:txBody>
      </p:sp>
      <p:sp>
        <p:nvSpPr>
          <p:cNvPr id="11" name="Content Placeholder 2">
            <a:extLst>
              <a:ext uri="{FF2B5EF4-FFF2-40B4-BE49-F238E27FC236}">
                <a16:creationId xmlns:a16="http://schemas.microsoft.com/office/drawing/2014/main" id="{593CF791-FDAA-4AC6-9648-72F3D4A2A969}"/>
              </a:ext>
            </a:extLst>
          </p:cNvPr>
          <p:cNvSpPr>
            <a:spLocks noGrp="1"/>
          </p:cNvSpPr>
          <p:nvPr>
            <p:ph idx="1"/>
          </p:nvPr>
        </p:nvSpPr>
        <p:spPr>
          <a:xfrm>
            <a:off x="757493" y="1556257"/>
            <a:ext cx="8872538" cy="4886291"/>
          </a:xfrm>
        </p:spPr>
        <p:txBody>
          <a:bodyPr>
            <a:noAutofit/>
          </a:bodyPr>
          <a:lstStyle/>
          <a:p>
            <a:r>
              <a:rPr lang="en-US" sz="2500" b="1" dirty="0">
                <a:solidFill>
                  <a:srgbClr val="877D6F"/>
                </a:solidFill>
              </a:rPr>
              <a:t>Perform parametric studies to quantify the level of deterioration and bridge-specific characteristics that should be examined for the NDE-SHM integration strategies</a:t>
            </a:r>
          </a:p>
          <a:p>
            <a:endParaRPr lang="en-US" sz="1000" b="1" dirty="0" smtClean="0">
              <a:solidFill>
                <a:srgbClr val="877D6F"/>
              </a:solidFill>
            </a:endParaRPr>
          </a:p>
          <a:p>
            <a:r>
              <a:rPr lang="en-US" sz="2500" b="1" dirty="0" smtClean="0">
                <a:solidFill>
                  <a:srgbClr val="877D6F"/>
                </a:solidFill>
              </a:rPr>
              <a:t>Key bridge parameters </a:t>
            </a:r>
            <a:r>
              <a:rPr lang="en-US" sz="2500" b="1" dirty="0">
                <a:solidFill>
                  <a:srgbClr val="877D6F"/>
                </a:solidFill>
              </a:rPr>
              <a:t>include:</a:t>
            </a:r>
          </a:p>
          <a:p>
            <a:pPr lvl="1"/>
            <a:r>
              <a:rPr lang="en-US" sz="2100" b="1" dirty="0">
                <a:solidFill>
                  <a:srgbClr val="877D6F"/>
                </a:solidFill>
              </a:rPr>
              <a:t>Span length (50-150 ft.)</a:t>
            </a:r>
          </a:p>
          <a:p>
            <a:pPr lvl="1"/>
            <a:r>
              <a:rPr lang="en-US" sz="2100" b="1" dirty="0">
                <a:solidFill>
                  <a:srgbClr val="877D6F"/>
                </a:solidFill>
              </a:rPr>
              <a:t>Girder spacing (6 – 12 ft.)</a:t>
            </a:r>
          </a:p>
          <a:p>
            <a:pPr lvl="1"/>
            <a:r>
              <a:rPr lang="en-US" sz="2100" b="1" dirty="0">
                <a:solidFill>
                  <a:srgbClr val="877D6F"/>
                </a:solidFill>
              </a:rPr>
              <a:t>Bridge Type (Steel multi-girder, PS Concrete multi-girder</a:t>
            </a:r>
            <a:r>
              <a:rPr lang="en-US" sz="2100" b="1" dirty="0" smtClean="0">
                <a:solidFill>
                  <a:srgbClr val="877D6F"/>
                </a:solidFill>
              </a:rPr>
              <a:t>)</a:t>
            </a:r>
          </a:p>
          <a:p>
            <a:pPr lvl="1"/>
            <a:endParaRPr lang="en-US" sz="1000" b="1" dirty="0">
              <a:solidFill>
                <a:srgbClr val="877D6F"/>
              </a:solidFill>
            </a:endParaRPr>
          </a:p>
          <a:p>
            <a:r>
              <a:rPr lang="en-US" sz="2500" b="1" dirty="0" smtClean="0">
                <a:solidFill>
                  <a:srgbClr val="877D6F"/>
                </a:solidFill>
              </a:rPr>
              <a:t>Key defect parameters</a:t>
            </a:r>
          </a:p>
          <a:p>
            <a:pPr lvl="1"/>
            <a:r>
              <a:rPr lang="en-US" sz="2100" b="1" dirty="0" smtClean="0">
                <a:solidFill>
                  <a:srgbClr val="877D6F"/>
                </a:solidFill>
              </a:rPr>
              <a:t>Delamination </a:t>
            </a:r>
            <a:r>
              <a:rPr lang="en-US" sz="2100" b="1" dirty="0">
                <a:solidFill>
                  <a:srgbClr val="877D6F"/>
                </a:solidFill>
              </a:rPr>
              <a:t>depth (2 – 4 in.)</a:t>
            </a:r>
          </a:p>
          <a:p>
            <a:pPr lvl="1"/>
            <a:r>
              <a:rPr lang="en-US" sz="2100" b="1" dirty="0">
                <a:solidFill>
                  <a:srgbClr val="877D6F"/>
                </a:solidFill>
              </a:rPr>
              <a:t>Loss of composite action (0 – 100%)</a:t>
            </a:r>
          </a:p>
          <a:p>
            <a:pPr lvl="1"/>
            <a:r>
              <a:rPr lang="en-US" sz="2100" b="1" dirty="0">
                <a:solidFill>
                  <a:srgbClr val="877D6F"/>
                </a:solidFill>
              </a:rPr>
              <a:t>Loss of </a:t>
            </a:r>
            <a:r>
              <a:rPr lang="en-US" sz="2100" b="1" dirty="0" err="1">
                <a:solidFill>
                  <a:srgbClr val="877D6F"/>
                </a:solidFill>
              </a:rPr>
              <a:t>prestressing</a:t>
            </a:r>
            <a:r>
              <a:rPr lang="en-US" sz="2100" b="1" dirty="0">
                <a:solidFill>
                  <a:srgbClr val="877D6F"/>
                </a:solidFill>
              </a:rPr>
              <a:t> strands (1-3 strands) </a:t>
            </a:r>
          </a:p>
          <a:p>
            <a:endParaRPr lang="en-US" sz="2500" b="1" dirty="0">
              <a:solidFill>
                <a:srgbClr val="877D6F"/>
              </a:solidFill>
            </a:endParaRPr>
          </a:p>
          <a:p>
            <a:endParaRPr lang="en-US" sz="2500" b="1" dirty="0">
              <a:solidFill>
                <a:srgbClr val="877D6F"/>
              </a:solidFill>
            </a:endParaRPr>
          </a:p>
          <a:p>
            <a:endParaRPr lang="en-US" sz="2500" b="1" dirty="0">
              <a:solidFill>
                <a:srgbClr val="877D6F"/>
              </a:solidFill>
            </a:endParaRPr>
          </a:p>
        </p:txBody>
      </p:sp>
    </p:spTree>
    <p:extLst>
      <p:ext uri="{BB962C8B-B14F-4D97-AF65-F5344CB8AC3E}">
        <p14:creationId xmlns:p14="http://schemas.microsoft.com/office/powerpoint/2010/main" val="27984453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621171" y="1871696"/>
            <a:ext cx="5155127" cy="3959326"/>
          </a:xfrm>
          <a:prstGeom prst="rect">
            <a:avLst/>
          </a:prstGeom>
        </p:spPr>
      </p:pic>
      <p:sp>
        <p:nvSpPr>
          <p:cNvPr id="2" name="Title 1">
            <a:extLst>
              <a:ext uri="{FF2B5EF4-FFF2-40B4-BE49-F238E27FC236}">
                <a16:creationId xmlns:a16="http://schemas.microsoft.com/office/drawing/2014/main" id="{1AB942F1-2488-41A0-A8A5-53180778790E}"/>
              </a:ext>
            </a:extLst>
          </p:cNvPr>
          <p:cNvSpPr>
            <a:spLocks noGrp="1"/>
          </p:cNvSpPr>
          <p:nvPr>
            <p:ph type="title"/>
          </p:nvPr>
        </p:nvSpPr>
        <p:spPr>
          <a:xfrm>
            <a:off x="324899" y="933687"/>
            <a:ext cx="9737726" cy="914400"/>
          </a:xfrm>
        </p:spPr>
        <p:txBody>
          <a:bodyPr/>
          <a:lstStyle/>
          <a:p>
            <a:r>
              <a:rPr lang="en-US" dirty="0" smtClean="0"/>
              <a:t>Next Steps for Demand Estimation</a:t>
            </a:r>
            <a:endParaRPr lang="en-US" dirty="0"/>
          </a:p>
        </p:txBody>
      </p:sp>
      <p:sp>
        <p:nvSpPr>
          <p:cNvPr id="11" name="Content Placeholder 2">
            <a:extLst>
              <a:ext uri="{FF2B5EF4-FFF2-40B4-BE49-F238E27FC236}">
                <a16:creationId xmlns:a16="http://schemas.microsoft.com/office/drawing/2014/main" id="{593CF791-FDAA-4AC6-9648-72F3D4A2A969}"/>
              </a:ext>
            </a:extLst>
          </p:cNvPr>
          <p:cNvSpPr>
            <a:spLocks noGrp="1"/>
          </p:cNvSpPr>
          <p:nvPr>
            <p:ph idx="1"/>
          </p:nvPr>
        </p:nvSpPr>
        <p:spPr>
          <a:xfrm>
            <a:off x="324899" y="1711899"/>
            <a:ext cx="4724575" cy="4886291"/>
          </a:xfrm>
        </p:spPr>
        <p:txBody>
          <a:bodyPr>
            <a:noAutofit/>
          </a:bodyPr>
          <a:lstStyle/>
          <a:p>
            <a:r>
              <a:rPr lang="en-US" sz="2300" b="1" dirty="0" smtClean="0">
                <a:solidFill>
                  <a:srgbClr val="877D6F"/>
                </a:solidFill>
              </a:rPr>
              <a:t>Develop and error screen FE models </a:t>
            </a:r>
          </a:p>
          <a:p>
            <a:pPr lvl="1"/>
            <a:r>
              <a:rPr lang="en-US" sz="1900" b="1" dirty="0" smtClean="0">
                <a:solidFill>
                  <a:srgbClr val="877D6F"/>
                </a:solidFill>
              </a:rPr>
              <a:t>Multi-girder steel and multi-girder PS concrete bridges</a:t>
            </a:r>
          </a:p>
          <a:p>
            <a:pPr lvl="1"/>
            <a:r>
              <a:rPr lang="en-US" sz="1900" b="1" dirty="0" smtClean="0">
                <a:solidFill>
                  <a:srgbClr val="877D6F"/>
                </a:solidFill>
              </a:rPr>
              <a:t>100 ft. span length</a:t>
            </a:r>
          </a:p>
          <a:p>
            <a:pPr lvl="1"/>
            <a:r>
              <a:rPr lang="en-US" sz="1900" b="1" dirty="0">
                <a:solidFill>
                  <a:srgbClr val="877D6F"/>
                </a:solidFill>
              </a:rPr>
              <a:t>8</a:t>
            </a:r>
            <a:r>
              <a:rPr lang="en-US" sz="1900" b="1" dirty="0" smtClean="0">
                <a:solidFill>
                  <a:srgbClr val="877D6F"/>
                </a:solidFill>
              </a:rPr>
              <a:t> ft. girder spacing</a:t>
            </a:r>
          </a:p>
          <a:p>
            <a:pPr lvl="1"/>
            <a:r>
              <a:rPr lang="en-US" sz="1900" b="1" dirty="0" smtClean="0">
                <a:solidFill>
                  <a:srgbClr val="877D6F"/>
                </a:solidFill>
              </a:rPr>
              <a:t>6 girders</a:t>
            </a:r>
          </a:p>
          <a:p>
            <a:r>
              <a:rPr lang="en-US" sz="2300" b="1" dirty="0" smtClean="0">
                <a:solidFill>
                  <a:srgbClr val="877D6F"/>
                </a:solidFill>
              </a:rPr>
              <a:t>Simulate the same defects examined for capacity estimation (delamination, loss of composite action, loss of </a:t>
            </a:r>
            <a:r>
              <a:rPr lang="en-US" sz="2300" b="1" dirty="0" err="1" smtClean="0">
                <a:solidFill>
                  <a:srgbClr val="877D6F"/>
                </a:solidFill>
              </a:rPr>
              <a:t>prestressing</a:t>
            </a:r>
            <a:r>
              <a:rPr lang="en-US" sz="2300" b="1" dirty="0" smtClean="0">
                <a:solidFill>
                  <a:srgbClr val="877D6F"/>
                </a:solidFill>
              </a:rPr>
              <a:t> strands)</a:t>
            </a:r>
          </a:p>
          <a:p>
            <a:r>
              <a:rPr lang="en-US" sz="2300" b="1" dirty="0" smtClean="0">
                <a:solidFill>
                  <a:srgbClr val="877D6F"/>
                </a:solidFill>
              </a:rPr>
              <a:t>Quantify the influence of the defects on element-level demands </a:t>
            </a:r>
            <a:endParaRPr lang="en-US" sz="2300" b="1" dirty="0">
              <a:solidFill>
                <a:srgbClr val="877D6F"/>
              </a:solidFill>
            </a:endParaRPr>
          </a:p>
          <a:p>
            <a:endParaRPr lang="en-US" sz="2300" b="1" dirty="0">
              <a:solidFill>
                <a:srgbClr val="877D6F"/>
              </a:solidFill>
            </a:endParaRPr>
          </a:p>
          <a:p>
            <a:endParaRPr lang="en-US" sz="2300" b="1" dirty="0">
              <a:solidFill>
                <a:srgbClr val="877D6F"/>
              </a:solidFill>
            </a:endParaRPr>
          </a:p>
          <a:p>
            <a:endParaRPr lang="en-US" sz="2300" b="1" dirty="0">
              <a:solidFill>
                <a:srgbClr val="877D6F"/>
              </a:solidFill>
            </a:endParaRPr>
          </a:p>
        </p:txBody>
      </p:sp>
      <p:sp>
        <p:nvSpPr>
          <p:cNvPr id="3" name="TextBox 2"/>
          <p:cNvSpPr txBox="1"/>
          <p:nvPr/>
        </p:nvSpPr>
        <p:spPr>
          <a:xfrm>
            <a:off x="7983973" y="5922218"/>
            <a:ext cx="2303027" cy="584775"/>
          </a:xfrm>
          <a:prstGeom prst="rect">
            <a:avLst/>
          </a:prstGeom>
          <a:noFill/>
        </p:spPr>
        <p:txBody>
          <a:bodyPr wrap="square" rtlCol="0">
            <a:spAutoFit/>
          </a:bodyPr>
          <a:lstStyle/>
          <a:p>
            <a:r>
              <a:rPr lang="en-US" sz="1600" b="1" dirty="0" err="1" smtClean="0">
                <a:solidFill>
                  <a:srgbClr val="1568B3"/>
                </a:solidFill>
                <a:latin typeface="+mj-lt"/>
              </a:rPr>
              <a:t>Delaminations</a:t>
            </a:r>
            <a:r>
              <a:rPr lang="en-US" sz="1600" b="1" dirty="0" smtClean="0">
                <a:solidFill>
                  <a:srgbClr val="1568B3"/>
                </a:solidFill>
                <a:latin typeface="+mj-lt"/>
              </a:rPr>
              <a:t> at mid-span center and edge</a:t>
            </a:r>
          </a:p>
        </p:txBody>
      </p:sp>
      <p:sp>
        <p:nvSpPr>
          <p:cNvPr id="5" name="TextBox 4"/>
          <p:cNvSpPr txBox="1"/>
          <p:nvPr/>
        </p:nvSpPr>
        <p:spPr>
          <a:xfrm>
            <a:off x="7861659" y="1229688"/>
            <a:ext cx="2247089" cy="1077218"/>
          </a:xfrm>
          <a:prstGeom prst="rect">
            <a:avLst/>
          </a:prstGeom>
          <a:noFill/>
        </p:spPr>
        <p:txBody>
          <a:bodyPr wrap="square" rtlCol="0">
            <a:spAutoFit/>
          </a:bodyPr>
          <a:lstStyle/>
          <a:p>
            <a:r>
              <a:rPr lang="en-US" sz="1600" b="1" dirty="0">
                <a:solidFill>
                  <a:srgbClr val="1568B3"/>
                </a:solidFill>
                <a:latin typeface="+mj-lt"/>
              </a:rPr>
              <a:t>Loss of composite action at girder ends and mid-span</a:t>
            </a:r>
          </a:p>
          <a:p>
            <a:endParaRPr lang="en-US" sz="1600" b="1" dirty="0">
              <a:solidFill>
                <a:srgbClr val="1568B3"/>
              </a:solidFill>
              <a:latin typeface="+mj-lt"/>
            </a:endParaRPr>
          </a:p>
        </p:txBody>
      </p:sp>
      <p:sp>
        <p:nvSpPr>
          <p:cNvPr id="7" name="TextBox 6"/>
          <p:cNvSpPr txBox="1"/>
          <p:nvPr/>
        </p:nvSpPr>
        <p:spPr>
          <a:xfrm>
            <a:off x="5357516" y="5490403"/>
            <a:ext cx="1964179" cy="584775"/>
          </a:xfrm>
          <a:prstGeom prst="rect">
            <a:avLst/>
          </a:prstGeom>
          <a:noFill/>
        </p:spPr>
        <p:txBody>
          <a:bodyPr wrap="square" rtlCol="0">
            <a:spAutoFit/>
          </a:bodyPr>
          <a:lstStyle/>
          <a:p>
            <a:r>
              <a:rPr lang="en-US" sz="1600" b="1" dirty="0" smtClean="0">
                <a:solidFill>
                  <a:srgbClr val="1568B3"/>
                </a:solidFill>
                <a:latin typeface="+mj-lt"/>
              </a:rPr>
              <a:t>Loss of </a:t>
            </a:r>
            <a:r>
              <a:rPr lang="en-US" sz="1600" b="1" dirty="0" err="1" smtClean="0">
                <a:solidFill>
                  <a:srgbClr val="1568B3"/>
                </a:solidFill>
                <a:latin typeface="+mj-lt"/>
              </a:rPr>
              <a:t>prestressing</a:t>
            </a:r>
            <a:r>
              <a:rPr lang="en-US" sz="1600" b="1" dirty="0" smtClean="0">
                <a:solidFill>
                  <a:srgbClr val="1568B3"/>
                </a:solidFill>
                <a:latin typeface="+mj-lt"/>
              </a:rPr>
              <a:t> strands at mid-span</a:t>
            </a:r>
            <a:endParaRPr lang="en-US" sz="1600" b="1" dirty="0">
              <a:solidFill>
                <a:srgbClr val="1568B3"/>
              </a:solidFill>
              <a:latin typeface="+mj-lt"/>
            </a:endParaRPr>
          </a:p>
        </p:txBody>
      </p:sp>
      <p:cxnSp>
        <p:nvCxnSpPr>
          <p:cNvPr id="8" name="Straight Connector 7"/>
          <p:cNvCxnSpPr/>
          <p:nvPr/>
        </p:nvCxnSpPr>
        <p:spPr>
          <a:xfrm flipV="1">
            <a:off x="6215974" y="5019472"/>
            <a:ext cx="437745" cy="488385"/>
          </a:xfrm>
          <a:prstGeom prst="line">
            <a:avLst/>
          </a:prstGeom>
          <a:ln w="38100">
            <a:solidFill>
              <a:srgbClr val="FF9900"/>
            </a:solidFill>
          </a:ln>
          <a:effectLst/>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flipV="1">
            <a:off x="7675931" y="4679004"/>
            <a:ext cx="971959" cy="1246798"/>
          </a:xfrm>
          <a:prstGeom prst="line">
            <a:avLst/>
          </a:prstGeom>
          <a:ln w="38100">
            <a:solidFill>
              <a:srgbClr val="FF9900"/>
            </a:solidFill>
            <a:headEnd type="none"/>
            <a:tailEnd type="oval" w="med" len="med"/>
          </a:ln>
          <a:effectLst/>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flipV="1">
            <a:off x="8720846" y="4046706"/>
            <a:ext cx="141051" cy="1875512"/>
          </a:xfrm>
          <a:prstGeom prst="line">
            <a:avLst/>
          </a:prstGeom>
          <a:ln w="38100">
            <a:solidFill>
              <a:srgbClr val="FF9900"/>
            </a:solidFill>
            <a:headEnd type="none"/>
            <a:tailEnd type="oval" w="med" len="med"/>
          </a:ln>
          <a:effectLst/>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flipV="1">
            <a:off x="8364489" y="2108329"/>
            <a:ext cx="127758" cy="1386109"/>
          </a:xfrm>
          <a:prstGeom prst="line">
            <a:avLst/>
          </a:prstGeom>
          <a:ln w="38100">
            <a:solidFill>
              <a:srgbClr val="FF9900"/>
            </a:solidFill>
          </a:ln>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7838791" y="2093510"/>
            <a:ext cx="354415" cy="368421"/>
          </a:xfrm>
          <a:prstGeom prst="line">
            <a:avLst/>
          </a:prstGeom>
          <a:ln w="38100">
            <a:solidFill>
              <a:srgbClr val="FF9900"/>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79810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Revised Schedule</a:t>
            </a:r>
            <a:endParaRPr lang="en-US" dirty="0"/>
          </a:p>
        </p:txBody>
      </p:sp>
      <p:graphicFrame>
        <p:nvGraphicFramePr>
          <p:cNvPr id="11" name="Content Placeholder 10"/>
          <p:cNvGraphicFramePr>
            <a:graphicFrameLocks noGrp="1"/>
          </p:cNvGraphicFramePr>
          <p:nvPr>
            <p:ph idx="1"/>
            <p:extLst>
              <p:ext uri="{D42A27DB-BD31-4B8C-83A1-F6EECF244321}">
                <p14:modId xmlns:p14="http://schemas.microsoft.com/office/powerpoint/2010/main" val="496844598"/>
              </p:ext>
            </p:extLst>
          </p:nvPr>
        </p:nvGraphicFramePr>
        <p:xfrm>
          <a:off x="369653" y="1593063"/>
          <a:ext cx="9673517" cy="4726368"/>
        </p:xfrm>
        <a:graphic>
          <a:graphicData uri="http://schemas.openxmlformats.org/drawingml/2006/table">
            <a:tbl>
              <a:tblPr/>
              <a:tblGrid>
                <a:gridCol w="4040303">
                  <a:extLst>
                    <a:ext uri="{9D8B030D-6E8A-4147-A177-3AD203B41FA5}">
                      <a16:colId xmlns:a16="http://schemas.microsoft.com/office/drawing/2014/main" val="461253576"/>
                    </a:ext>
                  </a:extLst>
                </a:gridCol>
                <a:gridCol w="938869">
                  <a:extLst>
                    <a:ext uri="{9D8B030D-6E8A-4147-A177-3AD203B41FA5}">
                      <a16:colId xmlns:a16="http://schemas.microsoft.com/office/drawing/2014/main" val="3183048907"/>
                    </a:ext>
                  </a:extLst>
                </a:gridCol>
                <a:gridCol w="938869">
                  <a:extLst>
                    <a:ext uri="{9D8B030D-6E8A-4147-A177-3AD203B41FA5}">
                      <a16:colId xmlns:a16="http://schemas.microsoft.com/office/drawing/2014/main" val="565415277"/>
                    </a:ext>
                  </a:extLst>
                </a:gridCol>
                <a:gridCol w="938869">
                  <a:extLst>
                    <a:ext uri="{9D8B030D-6E8A-4147-A177-3AD203B41FA5}">
                      <a16:colId xmlns:a16="http://schemas.microsoft.com/office/drawing/2014/main" val="2211284406"/>
                    </a:ext>
                  </a:extLst>
                </a:gridCol>
                <a:gridCol w="938869">
                  <a:extLst>
                    <a:ext uri="{9D8B030D-6E8A-4147-A177-3AD203B41FA5}">
                      <a16:colId xmlns:a16="http://schemas.microsoft.com/office/drawing/2014/main" val="3022933171"/>
                    </a:ext>
                  </a:extLst>
                </a:gridCol>
                <a:gridCol w="938869">
                  <a:extLst>
                    <a:ext uri="{9D8B030D-6E8A-4147-A177-3AD203B41FA5}">
                      <a16:colId xmlns:a16="http://schemas.microsoft.com/office/drawing/2014/main" val="3178099282"/>
                    </a:ext>
                  </a:extLst>
                </a:gridCol>
                <a:gridCol w="938869">
                  <a:extLst>
                    <a:ext uri="{9D8B030D-6E8A-4147-A177-3AD203B41FA5}">
                      <a16:colId xmlns:a16="http://schemas.microsoft.com/office/drawing/2014/main" val="2224728952"/>
                    </a:ext>
                  </a:extLst>
                </a:gridCol>
              </a:tblGrid>
              <a:tr h="185402">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gridSpan="6">
                  <a:txBody>
                    <a:bodyPr/>
                    <a:lstStyle/>
                    <a:p>
                      <a:pPr algn="ctr" fontAlgn="b"/>
                      <a:r>
                        <a:rPr lang="en-US" sz="1200" b="1" i="0" u="none" strike="noStrike">
                          <a:solidFill>
                            <a:srgbClr val="000000"/>
                          </a:solidFill>
                          <a:effectLst/>
                          <a:latin typeface="Calibri" panose="020F0502020204030204" pitchFamily="34" charset="0"/>
                        </a:rPr>
                        <a:t>Month</a:t>
                      </a:r>
                    </a:p>
                  </a:txBody>
                  <a:tcPr marL="6432"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064571961"/>
                  </a:ext>
                </a:extLst>
              </a:tr>
              <a:tr h="185402">
                <a:tc>
                  <a:txBody>
                    <a:bodyPr/>
                    <a:lstStyle/>
                    <a:p>
                      <a:pPr algn="ctr" fontAlgn="b"/>
                      <a:r>
                        <a:rPr lang="en-US" sz="1200" b="1" i="0" u="none" strike="noStrike">
                          <a:solidFill>
                            <a:srgbClr val="000000"/>
                          </a:solidFill>
                          <a:effectLst/>
                          <a:latin typeface="Calibri" panose="020F0502020204030204" pitchFamily="34" charset="0"/>
                        </a:rPr>
                        <a:t>Tasks</a:t>
                      </a:r>
                    </a:p>
                  </a:txBody>
                  <a:tcPr marL="6432"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July</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August</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September</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October</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November</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December</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52164332"/>
                  </a:ext>
                </a:extLst>
              </a:tr>
              <a:tr h="185402">
                <a:tc>
                  <a:txBody>
                    <a:bodyPr/>
                    <a:lstStyle/>
                    <a:p>
                      <a:pPr algn="l" fontAlgn="b"/>
                      <a:r>
                        <a:rPr lang="en-US" sz="1200" b="1" i="1" u="none" strike="noStrike">
                          <a:solidFill>
                            <a:srgbClr val="000000"/>
                          </a:solidFill>
                          <a:effectLst/>
                          <a:latin typeface="Calibri" panose="020F0502020204030204" pitchFamily="34" charset="0"/>
                        </a:rPr>
                        <a:t>Build and Error Screen Fiber Model (Steel Beam)</a:t>
                      </a:r>
                    </a:p>
                  </a:txBody>
                  <a:tcPr marL="6432"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86531711"/>
                  </a:ext>
                </a:extLst>
              </a:tr>
              <a:tr h="185402">
                <a:tc>
                  <a:txBody>
                    <a:bodyPr/>
                    <a:lstStyle/>
                    <a:p>
                      <a:pPr algn="l" fontAlgn="b"/>
                      <a:r>
                        <a:rPr lang="en-US" sz="1200" b="1" i="1" u="none" strike="noStrike">
                          <a:solidFill>
                            <a:srgbClr val="000000"/>
                          </a:solidFill>
                          <a:effectLst/>
                          <a:latin typeface="Calibri" panose="020F0502020204030204" pitchFamily="34" charset="0"/>
                        </a:rPr>
                        <a:t>Build and Error Screen Fiber Model (Prestressed Concrete)</a:t>
                      </a:r>
                    </a:p>
                  </a:txBody>
                  <a:tcPr marL="6432"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74301127"/>
                  </a:ext>
                </a:extLst>
              </a:tr>
              <a:tr h="185402">
                <a:tc>
                  <a:txBody>
                    <a:bodyPr/>
                    <a:lstStyle/>
                    <a:p>
                      <a:pPr algn="l" fontAlgn="b"/>
                      <a:r>
                        <a:rPr lang="en-US" sz="1200" b="1" i="1" u="none" strike="noStrike">
                          <a:solidFill>
                            <a:srgbClr val="000000"/>
                          </a:solidFill>
                          <a:effectLst/>
                          <a:latin typeface="Calibri" panose="020F0502020204030204" pitchFamily="34" charset="0"/>
                        </a:rPr>
                        <a:t>Build FE model of steel multigirder bridge</a:t>
                      </a:r>
                    </a:p>
                  </a:txBody>
                  <a:tcPr marL="6432"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4320303"/>
                  </a:ext>
                </a:extLst>
              </a:tr>
              <a:tr h="185402">
                <a:tc>
                  <a:txBody>
                    <a:bodyPr/>
                    <a:lstStyle/>
                    <a:p>
                      <a:pPr algn="l" fontAlgn="b"/>
                      <a:r>
                        <a:rPr lang="en-US" sz="1200" b="1" i="1" u="none" strike="noStrike">
                          <a:solidFill>
                            <a:srgbClr val="000000"/>
                          </a:solidFill>
                          <a:effectLst/>
                          <a:latin typeface="Calibri" panose="020F0502020204030204" pitchFamily="34" charset="0"/>
                        </a:rPr>
                        <a:t>Build FE model of prestressed bridge</a:t>
                      </a:r>
                    </a:p>
                  </a:txBody>
                  <a:tcPr marL="6432"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65290931"/>
                  </a:ext>
                </a:extLst>
              </a:tr>
              <a:tr h="319597">
                <a:tc>
                  <a:txBody>
                    <a:bodyPr/>
                    <a:lstStyle/>
                    <a:p>
                      <a:pPr algn="l" fontAlgn="b"/>
                      <a:r>
                        <a:rPr lang="en-US" sz="1200" b="1" i="1" u="none" strike="noStrike">
                          <a:solidFill>
                            <a:srgbClr val="000000"/>
                          </a:solidFill>
                          <a:effectLst/>
                          <a:latin typeface="Calibri" panose="020F0502020204030204" pitchFamily="34" charset="0"/>
                        </a:rPr>
                        <a:t>Perform sensitivity studies with fiber models (moment curvature)</a:t>
                      </a:r>
                    </a:p>
                  </a:txBody>
                  <a:tcPr marL="6432"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55360949"/>
                  </a:ext>
                </a:extLst>
              </a:tr>
              <a:tr h="176573">
                <a:tc>
                  <a:txBody>
                    <a:bodyPr/>
                    <a:lstStyle/>
                    <a:p>
                      <a:pPr algn="l" fontAlgn="b"/>
                      <a:r>
                        <a:rPr lang="en-US" sz="1200" b="0" i="0" u="none" strike="noStrike">
                          <a:solidFill>
                            <a:srgbClr val="000000"/>
                          </a:solidFill>
                          <a:effectLst/>
                          <a:latin typeface="Calibri" panose="020F0502020204030204" pitchFamily="34" charset="0"/>
                        </a:rPr>
                        <a:t>Deck delamination</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278289248"/>
                  </a:ext>
                </a:extLst>
              </a:tr>
              <a:tr h="176573">
                <a:tc>
                  <a:txBody>
                    <a:bodyPr/>
                    <a:lstStyle/>
                    <a:p>
                      <a:pPr algn="l" fontAlgn="b"/>
                      <a:r>
                        <a:rPr lang="en-US" sz="1200" b="0" i="0" u="none" strike="noStrike" dirty="0">
                          <a:solidFill>
                            <a:srgbClr val="000000"/>
                          </a:solidFill>
                          <a:effectLst/>
                          <a:latin typeface="Calibri" panose="020F0502020204030204" pitchFamily="34" charset="0"/>
                        </a:rPr>
                        <a:t>Localized reduced modulus</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10954872"/>
                  </a:ext>
                </a:extLst>
              </a:tr>
              <a:tr h="176573">
                <a:tc>
                  <a:txBody>
                    <a:bodyPr/>
                    <a:lstStyle/>
                    <a:p>
                      <a:pPr algn="l" fontAlgn="b"/>
                      <a:r>
                        <a:rPr lang="en-US" sz="1200" b="0" i="0" u="none" strike="noStrike">
                          <a:solidFill>
                            <a:srgbClr val="000000"/>
                          </a:solidFill>
                          <a:effectLst/>
                          <a:latin typeface="Calibri" panose="020F0502020204030204" pitchFamily="34" charset="0"/>
                        </a:rPr>
                        <a:t>Loss of composite action</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2592011427"/>
                  </a:ext>
                </a:extLst>
              </a:tr>
              <a:tr h="176573">
                <a:tc>
                  <a:txBody>
                    <a:bodyPr/>
                    <a:lstStyle/>
                    <a:p>
                      <a:pPr algn="l" fontAlgn="b"/>
                      <a:r>
                        <a:rPr lang="en-US" sz="1200" b="0" i="0" u="none" strike="noStrike" dirty="0" smtClean="0">
                          <a:solidFill>
                            <a:srgbClr val="000000"/>
                          </a:solidFill>
                          <a:effectLst/>
                          <a:latin typeface="Calibri" panose="020F0502020204030204" pitchFamily="34" charset="0"/>
                        </a:rPr>
                        <a:t>PS strand loss</a:t>
                      </a:r>
                      <a:endParaRPr lang="en-US" sz="1200" b="0" i="0" u="none" strike="noStrike" dirty="0">
                        <a:solidFill>
                          <a:srgbClr val="000000"/>
                        </a:solidFill>
                        <a:effectLst/>
                        <a:latin typeface="Calibri" panose="020F0502020204030204" pitchFamily="34" charset="0"/>
                      </a:endParaRP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2601283002"/>
                  </a:ext>
                </a:extLst>
              </a:tr>
              <a:tr h="185402">
                <a:tc>
                  <a:txBody>
                    <a:bodyPr/>
                    <a:lstStyle/>
                    <a:p>
                      <a:pPr algn="l" fontAlgn="b"/>
                      <a:r>
                        <a:rPr lang="en-US" sz="1200" b="0" i="0" u="none" strike="noStrike">
                          <a:solidFill>
                            <a:srgbClr val="000000"/>
                          </a:solidFill>
                          <a:effectLst/>
                          <a:latin typeface="Calibri" panose="020F0502020204030204" pitchFamily="34" charset="0"/>
                        </a:rPr>
                        <a:t>Process and interpret data</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32797641"/>
                  </a:ext>
                </a:extLst>
              </a:tr>
              <a:tr h="185402">
                <a:tc>
                  <a:txBody>
                    <a:bodyPr/>
                    <a:lstStyle/>
                    <a:p>
                      <a:pPr algn="l" fontAlgn="b"/>
                      <a:r>
                        <a:rPr lang="en-US" sz="1200" b="1" i="1" u="none" strike="noStrike">
                          <a:solidFill>
                            <a:srgbClr val="000000"/>
                          </a:solidFill>
                          <a:effectLst/>
                          <a:latin typeface="Calibri" panose="020F0502020204030204" pitchFamily="34" charset="0"/>
                        </a:rPr>
                        <a:t>Perform sensitivity studies with FE models (load distribution)</a:t>
                      </a:r>
                    </a:p>
                  </a:txBody>
                  <a:tcPr marL="6432"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4147937"/>
                  </a:ext>
                </a:extLst>
              </a:tr>
              <a:tr h="176573">
                <a:tc>
                  <a:txBody>
                    <a:bodyPr/>
                    <a:lstStyle/>
                    <a:p>
                      <a:pPr algn="l" fontAlgn="b"/>
                      <a:r>
                        <a:rPr lang="en-US" sz="1200" b="0" i="0" u="none" strike="noStrike">
                          <a:solidFill>
                            <a:srgbClr val="000000"/>
                          </a:solidFill>
                          <a:effectLst/>
                          <a:latin typeface="Calibri" panose="020F0502020204030204" pitchFamily="34" charset="0"/>
                        </a:rPr>
                        <a:t>Deck delamination</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1707822664"/>
                  </a:ext>
                </a:extLst>
              </a:tr>
              <a:tr h="176573">
                <a:tc>
                  <a:txBody>
                    <a:bodyPr/>
                    <a:lstStyle/>
                    <a:p>
                      <a:pPr algn="l" fontAlgn="b"/>
                      <a:r>
                        <a:rPr lang="en-US" sz="1200" b="0" i="0" u="none" strike="noStrike" dirty="0">
                          <a:solidFill>
                            <a:srgbClr val="000000"/>
                          </a:solidFill>
                          <a:effectLst/>
                          <a:latin typeface="Calibri" panose="020F0502020204030204" pitchFamily="34" charset="0"/>
                        </a:rPr>
                        <a:t>Localized reduced modulus</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1908235181"/>
                  </a:ext>
                </a:extLst>
              </a:tr>
              <a:tr h="176573">
                <a:tc>
                  <a:txBody>
                    <a:bodyPr/>
                    <a:lstStyle/>
                    <a:p>
                      <a:pPr algn="l" fontAlgn="b"/>
                      <a:r>
                        <a:rPr lang="en-US" sz="1200" b="0" i="0" u="none" strike="noStrike">
                          <a:solidFill>
                            <a:srgbClr val="000000"/>
                          </a:solidFill>
                          <a:effectLst/>
                          <a:latin typeface="Calibri" panose="020F0502020204030204" pitchFamily="34" charset="0"/>
                        </a:rPr>
                        <a:t>Loss of composite action</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891185968"/>
                  </a:ext>
                </a:extLst>
              </a:tr>
              <a:tr h="176573">
                <a:tc>
                  <a:txBody>
                    <a:bodyPr/>
                    <a:lstStyle/>
                    <a:p>
                      <a:pPr algn="l" fontAlgn="b"/>
                      <a:r>
                        <a:rPr lang="en-US" sz="1200" b="0" i="0" u="none" strike="noStrike" dirty="0" smtClean="0">
                          <a:solidFill>
                            <a:srgbClr val="000000"/>
                          </a:solidFill>
                          <a:effectLst/>
                          <a:latin typeface="Calibri" panose="020F0502020204030204" pitchFamily="34" charset="0"/>
                        </a:rPr>
                        <a:t>PS strand loss</a:t>
                      </a:r>
                      <a:endParaRPr lang="en-US" sz="1200" b="0" i="0" u="none" strike="noStrike" dirty="0">
                        <a:solidFill>
                          <a:srgbClr val="000000"/>
                        </a:solidFill>
                        <a:effectLst/>
                        <a:latin typeface="Calibri" panose="020F0502020204030204" pitchFamily="34" charset="0"/>
                      </a:endParaRP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661678472"/>
                  </a:ext>
                </a:extLst>
              </a:tr>
              <a:tr h="185402">
                <a:tc>
                  <a:txBody>
                    <a:bodyPr/>
                    <a:lstStyle/>
                    <a:p>
                      <a:pPr algn="l" fontAlgn="b"/>
                      <a:r>
                        <a:rPr lang="en-US" sz="1200" b="0" i="0" u="none" strike="noStrike">
                          <a:solidFill>
                            <a:srgbClr val="000000"/>
                          </a:solidFill>
                          <a:effectLst/>
                          <a:latin typeface="Calibri" panose="020F0502020204030204" pitchFamily="34" charset="0"/>
                        </a:rPr>
                        <a:t>Process and interpret data</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07630228"/>
                  </a:ext>
                </a:extLst>
              </a:tr>
              <a:tr h="185402">
                <a:tc>
                  <a:txBody>
                    <a:bodyPr/>
                    <a:lstStyle/>
                    <a:p>
                      <a:pPr algn="l" fontAlgn="b"/>
                      <a:r>
                        <a:rPr lang="en-US" sz="1200" b="1" i="1" u="none" strike="noStrike">
                          <a:solidFill>
                            <a:srgbClr val="000000"/>
                          </a:solidFill>
                          <a:effectLst/>
                          <a:latin typeface="Calibri" panose="020F0502020204030204" pitchFamily="34" charset="0"/>
                        </a:rPr>
                        <a:t>Evaluate effect of degredation on load ratings</a:t>
                      </a:r>
                    </a:p>
                  </a:txBody>
                  <a:tcPr marL="6432"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432" marR="6432" marT="6432"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75354703"/>
                  </a:ext>
                </a:extLst>
              </a:tr>
              <a:tr h="176573">
                <a:tc>
                  <a:txBody>
                    <a:bodyPr/>
                    <a:lstStyle/>
                    <a:p>
                      <a:pPr algn="l" fontAlgn="b"/>
                      <a:r>
                        <a:rPr lang="en-US" sz="1200" b="0" i="0" u="none" strike="noStrike">
                          <a:solidFill>
                            <a:srgbClr val="000000"/>
                          </a:solidFill>
                          <a:effectLst/>
                          <a:latin typeface="Calibri" panose="020F0502020204030204" pitchFamily="34" charset="0"/>
                        </a:rPr>
                        <a:t>Select case structures with appropriate field data</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2953291873"/>
                  </a:ext>
                </a:extLst>
              </a:tr>
              <a:tr h="176573">
                <a:tc>
                  <a:txBody>
                    <a:bodyPr/>
                    <a:lstStyle/>
                    <a:p>
                      <a:pPr algn="l" fontAlgn="b"/>
                      <a:r>
                        <a:rPr lang="en-US" sz="1200" b="0" i="0" u="none" strike="noStrike">
                          <a:solidFill>
                            <a:srgbClr val="000000"/>
                          </a:solidFill>
                          <a:effectLst/>
                          <a:latin typeface="Calibri" panose="020F0502020204030204" pitchFamily="34" charset="0"/>
                        </a:rPr>
                        <a:t>Incorporate field data into demand models</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4236504224"/>
                  </a:ext>
                </a:extLst>
              </a:tr>
              <a:tr h="176573">
                <a:tc>
                  <a:txBody>
                    <a:bodyPr/>
                    <a:lstStyle/>
                    <a:p>
                      <a:pPr algn="l" fontAlgn="b"/>
                      <a:r>
                        <a:rPr lang="en-US" sz="1200" b="0" i="0" u="none" strike="noStrike">
                          <a:solidFill>
                            <a:srgbClr val="000000"/>
                          </a:solidFill>
                          <a:effectLst/>
                          <a:latin typeface="Calibri" panose="020F0502020204030204" pitchFamily="34" charset="0"/>
                        </a:rPr>
                        <a:t>Incorporate field data into capacity models</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997034444"/>
                  </a:ext>
                </a:extLst>
              </a:tr>
              <a:tr h="185402">
                <a:tc>
                  <a:txBody>
                    <a:bodyPr/>
                    <a:lstStyle/>
                    <a:p>
                      <a:pPr algn="l" fontAlgn="b"/>
                      <a:r>
                        <a:rPr lang="en-US" sz="1200" b="0" i="0" u="none" strike="noStrike">
                          <a:solidFill>
                            <a:srgbClr val="000000"/>
                          </a:solidFill>
                          <a:effectLst/>
                          <a:latin typeface="Calibri" panose="020F0502020204030204" pitchFamily="34" charset="0"/>
                        </a:rPr>
                        <a:t>Process and intepret data</a:t>
                      </a:r>
                    </a:p>
                  </a:txBody>
                  <a:tcPr marL="115773"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solidFill>
                      <a:srgbClr val="8497B0"/>
                    </a:solidFill>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86121680"/>
                  </a:ext>
                </a:extLst>
              </a:tr>
              <a:tr h="185402">
                <a:tc>
                  <a:txBody>
                    <a:bodyPr/>
                    <a:lstStyle/>
                    <a:p>
                      <a:pPr algn="l" fontAlgn="b"/>
                      <a:r>
                        <a:rPr lang="en-US" sz="1200" b="1" i="1" u="none" strike="noStrike">
                          <a:solidFill>
                            <a:srgbClr val="000000"/>
                          </a:solidFill>
                          <a:effectLst/>
                          <a:latin typeface="Calibri" panose="020F0502020204030204" pitchFamily="34" charset="0"/>
                        </a:rPr>
                        <a:t>Report on findings</a:t>
                      </a:r>
                    </a:p>
                  </a:txBody>
                  <a:tcPr marL="6432" marR="6432" marT="643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6432" marR="6432" marT="643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6432" marR="6432" marT="643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497B0"/>
                    </a:solidFill>
                  </a:tcPr>
                </a:tc>
                <a:extLst>
                  <a:ext uri="{0D108BD9-81ED-4DB2-BD59-A6C34878D82A}">
                    <a16:rowId xmlns:a16="http://schemas.microsoft.com/office/drawing/2014/main" val="361665482"/>
                  </a:ext>
                </a:extLst>
              </a:tr>
            </a:tbl>
          </a:graphicData>
        </a:graphic>
      </p:graphicFrame>
      <p:sp>
        <p:nvSpPr>
          <p:cNvPr id="12" name="Rectangle 11"/>
          <p:cNvSpPr/>
          <p:nvPr/>
        </p:nvSpPr>
        <p:spPr>
          <a:xfrm>
            <a:off x="369653" y="1964987"/>
            <a:ext cx="9673517" cy="389107"/>
          </a:xfrm>
          <a:prstGeom prst="rect">
            <a:avLst/>
          </a:prstGeom>
          <a:solidFill>
            <a:srgbClr val="FFFF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369653" y="6523880"/>
            <a:ext cx="1128407" cy="194553"/>
          </a:xfrm>
          <a:prstGeom prst="rect">
            <a:avLst/>
          </a:prstGeom>
          <a:solidFill>
            <a:srgbClr val="FFFF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1498060" y="6482656"/>
            <a:ext cx="1673158" cy="276999"/>
          </a:xfrm>
          <a:prstGeom prst="rect">
            <a:avLst/>
          </a:prstGeom>
          <a:noFill/>
        </p:spPr>
        <p:txBody>
          <a:bodyPr wrap="square" rtlCol="0">
            <a:spAutoFit/>
          </a:bodyPr>
          <a:lstStyle/>
          <a:p>
            <a:r>
              <a:rPr lang="en-US" sz="1200" b="1" i="1" dirty="0" smtClean="0">
                <a:latin typeface="+mj-lt"/>
              </a:rPr>
              <a:t>Completed</a:t>
            </a:r>
            <a:endParaRPr lang="en-US" sz="1200" b="1" i="1" dirty="0">
              <a:latin typeface="+mj-lt"/>
            </a:endParaRPr>
          </a:p>
        </p:txBody>
      </p:sp>
    </p:spTree>
    <p:extLst>
      <p:ext uri="{BB962C8B-B14F-4D97-AF65-F5344CB8AC3E}">
        <p14:creationId xmlns:p14="http://schemas.microsoft.com/office/powerpoint/2010/main" val="939735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85800" y="1471614"/>
            <a:ext cx="8743950" cy="1044575"/>
          </a:xfrm>
        </p:spPr>
        <p:txBody>
          <a:bodyPr/>
          <a:lstStyle/>
          <a:p>
            <a:r>
              <a:rPr lang="en-US" sz="3600" dirty="0">
                <a:latin typeface="Calibri" charset="0"/>
                <a:ea typeface="ＭＳ Ｐゴシック" charset="0"/>
                <a:cs typeface="ＭＳ Ｐゴシック" charset="0"/>
              </a:rPr>
              <a:t>Federal Highway Administration</a:t>
            </a:r>
            <a:r>
              <a:rPr lang="en-US" dirty="0">
                <a:latin typeface="Calibri" charset="0"/>
                <a:ea typeface="ＭＳ Ｐゴシック" charset="0"/>
                <a:cs typeface="ＭＳ Ｐゴシック" charset="0"/>
              </a:rPr>
              <a:t/>
            </a:r>
            <a:br>
              <a:rPr lang="en-US" dirty="0">
                <a:latin typeface="Calibri" charset="0"/>
                <a:ea typeface="ＭＳ Ｐゴシック" charset="0"/>
                <a:cs typeface="ＭＳ Ｐゴシック" charset="0"/>
              </a:rPr>
            </a:br>
            <a:r>
              <a:rPr lang="en-US" sz="3600" dirty="0">
                <a:latin typeface="Calibri" charset="0"/>
                <a:ea typeface="ＭＳ Ｐゴシック" charset="0"/>
              </a:rPr>
              <a:t>Engineering &amp; Software Consultants Inc.</a:t>
            </a:r>
            <a:r>
              <a:rPr lang="en-US" sz="4000" dirty="0"/>
              <a:t/>
            </a:r>
            <a:br>
              <a:rPr lang="en-US" sz="4000" dirty="0"/>
            </a:br>
            <a:endParaRPr lang="en-US" sz="4000" dirty="0">
              <a:latin typeface="Calibri" charset="0"/>
              <a:ea typeface="ＭＳ Ｐゴシック" charset="0"/>
              <a:cs typeface="ＭＳ Ｐゴシック" charset="0"/>
            </a:endParaRPr>
          </a:p>
        </p:txBody>
      </p:sp>
      <p:sp>
        <p:nvSpPr>
          <p:cNvPr id="4099" name="Rectangle 205"/>
          <p:cNvSpPr>
            <a:spLocks noChangeArrowheads="1"/>
          </p:cNvSpPr>
          <p:nvPr/>
        </p:nvSpPr>
        <p:spPr bwMode="auto">
          <a:xfrm>
            <a:off x="1429407" y="3720662"/>
            <a:ext cx="94593" cy="1481958"/>
          </a:xfrm>
          <a:prstGeom prst="rect">
            <a:avLst/>
          </a:prstGeom>
          <a:solidFill>
            <a:srgbClr val="968C7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4100" name="Text Placeholder 2"/>
          <p:cNvSpPr txBox="1">
            <a:spLocks/>
          </p:cNvSpPr>
          <p:nvPr/>
        </p:nvSpPr>
        <p:spPr bwMode="auto">
          <a:xfrm>
            <a:off x="1667031" y="3720662"/>
            <a:ext cx="6460017" cy="13025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lstStyle>
            <a:lvl1pPr eaLnBrk="0" hangingPunct="0">
              <a:defRPr>
                <a:solidFill>
                  <a:schemeClr val="tx1"/>
                </a:solidFill>
                <a:latin typeface="Arial" charset="0"/>
                <a:ea typeface="ＭＳ Ｐゴシック" charset="0"/>
                <a:cs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a:spcBef>
                <a:spcPct val="20000"/>
              </a:spcBef>
              <a:buClr>
                <a:srgbClr val="1568B3"/>
              </a:buClr>
            </a:pPr>
            <a:endParaRPr lang="en-US" sz="2400" b="1" dirty="0">
              <a:solidFill>
                <a:srgbClr val="1568B3"/>
              </a:solidFill>
            </a:endParaRPr>
          </a:p>
          <a:p>
            <a:pPr>
              <a:spcBef>
                <a:spcPct val="20000"/>
              </a:spcBef>
              <a:buClr>
                <a:srgbClr val="1568B3"/>
              </a:buClr>
            </a:pPr>
            <a:endParaRPr lang="en-US" sz="2400" b="1" dirty="0">
              <a:solidFill>
                <a:srgbClr val="1568B3"/>
              </a:solidFill>
            </a:endParaRPr>
          </a:p>
          <a:p>
            <a:pPr>
              <a:spcBef>
                <a:spcPct val="20000"/>
              </a:spcBef>
              <a:buClr>
                <a:srgbClr val="1568B3"/>
              </a:buClr>
            </a:pPr>
            <a:r>
              <a:rPr lang="en-US" sz="2400" b="1" dirty="0">
                <a:solidFill>
                  <a:srgbClr val="1568B3"/>
                </a:solidFill>
              </a:rPr>
              <a:t>NDE-SHM Integration Project Updates</a:t>
            </a:r>
          </a:p>
          <a:p>
            <a:pPr>
              <a:spcBef>
                <a:spcPct val="20000"/>
              </a:spcBef>
              <a:buClr>
                <a:srgbClr val="1568B3"/>
              </a:buClr>
            </a:pPr>
            <a:endParaRPr lang="en-US" sz="2400" b="1" dirty="0">
              <a:solidFill>
                <a:srgbClr val="1568B3"/>
              </a:solidFill>
            </a:endParaRPr>
          </a:p>
          <a:p>
            <a:pPr>
              <a:spcBef>
                <a:spcPct val="20000"/>
              </a:spcBef>
              <a:buClr>
                <a:srgbClr val="1568B3"/>
              </a:buClr>
            </a:pPr>
            <a:r>
              <a:rPr lang="en-US" sz="2200" b="1" dirty="0">
                <a:solidFill>
                  <a:srgbClr val="A47B20"/>
                </a:solidFill>
              </a:rPr>
              <a:t>F.L. Moon, </a:t>
            </a:r>
            <a:r>
              <a:rPr lang="en-US" sz="2200" b="1" dirty="0" smtClean="0">
                <a:solidFill>
                  <a:srgbClr val="A47B20"/>
                </a:solidFill>
              </a:rPr>
              <a:t>J. </a:t>
            </a:r>
            <a:r>
              <a:rPr lang="en-US" sz="2200" b="1" dirty="0" err="1" smtClean="0">
                <a:solidFill>
                  <a:srgbClr val="A47B20"/>
                </a:solidFill>
              </a:rPr>
              <a:t>Braley</a:t>
            </a:r>
            <a:r>
              <a:rPr lang="en-US" sz="2200" b="1" dirty="0" smtClean="0">
                <a:solidFill>
                  <a:srgbClr val="A47B20"/>
                </a:solidFill>
              </a:rPr>
              <a:t>, </a:t>
            </a:r>
            <a:r>
              <a:rPr lang="en-US" sz="2200" b="1" dirty="0">
                <a:solidFill>
                  <a:srgbClr val="A47B20"/>
                </a:solidFill>
              </a:rPr>
              <a:t>N. </a:t>
            </a:r>
            <a:r>
              <a:rPr lang="en-US" sz="2200" b="1" dirty="0" err="1" smtClean="0">
                <a:solidFill>
                  <a:srgbClr val="A47B20"/>
                </a:solidFill>
              </a:rPr>
              <a:t>Gucunski</a:t>
            </a:r>
            <a:endParaRPr lang="en-US" sz="2200" b="1" dirty="0">
              <a:solidFill>
                <a:srgbClr val="A47B20"/>
              </a:solidFill>
            </a:endParaRPr>
          </a:p>
        </p:txBody>
      </p:sp>
      <p:sp>
        <p:nvSpPr>
          <p:cNvPr id="2" name="TextBox 1"/>
          <p:cNvSpPr txBox="1"/>
          <p:nvPr/>
        </p:nvSpPr>
        <p:spPr>
          <a:xfrm>
            <a:off x="4375356" y="5858381"/>
            <a:ext cx="4306529" cy="369332"/>
          </a:xfrm>
          <a:prstGeom prst="rect">
            <a:avLst/>
          </a:prstGeom>
          <a:noFill/>
        </p:spPr>
        <p:txBody>
          <a:bodyPr wrap="square" rtlCol="0">
            <a:spAutoFit/>
          </a:bodyPr>
          <a:lstStyle/>
          <a:p>
            <a:r>
              <a:rPr lang="en-US" b="1" dirty="0" smtClean="0">
                <a:solidFill>
                  <a:srgbClr val="877D6F"/>
                </a:solidFill>
                <a:latin typeface="+mj-lt"/>
              </a:rPr>
              <a:t>August 6, </a:t>
            </a:r>
            <a:r>
              <a:rPr lang="en-US" b="1" dirty="0">
                <a:solidFill>
                  <a:srgbClr val="877D6F"/>
                </a:solidFill>
                <a:latin typeface="+mj-lt"/>
              </a:rPr>
              <a:t>2019</a:t>
            </a:r>
          </a:p>
        </p:txBody>
      </p:sp>
    </p:spTree>
    <p:extLst>
      <p:ext uri="{BB962C8B-B14F-4D97-AF65-F5344CB8AC3E}">
        <p14:creationId xmlns:p14="http://schemas.microsoft.com/office/powerpoint/2010/main" val="16003647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31B3A-BF62-451C-A2D7-FD49C7201A9C}"/>
              </a:ext>
            </a:extLst>
          </p:cNvPr>
          <p:cNvSpPr>
            <a:spLocks noGrp="1"/>
          </p:cNvSpPr>
          <p:nvPr>
            <p:ph type="title"/>
          </p:nvPr>
        </p:nvSpPr>
        <p:spPr>
          <a:xfrm>
            <a:off x="198439" y="846138"/>
            <a:ext cx="9737726" cy="470672"/>
          </a:xfrm>
        </p:spPr>
        <p:txBody>
          <a:bodyPr/>
          <a:lstStyle/>
          <a:p>
            <a:r>
              <a:rPr lang="en-US" dirty="0"/>
              <a:t>Summary of Proposed Integration Strategies</a:t>
            </a:r>
          </a:p>
        </p:txBody>
      </p:sp>
      <p:sp>
        <p:nvSpPr>
          <p:cNvPr id="5" name="TextBox 4">
            <a:extLst>
              <a:ext uri="{FF2B5EF4-FFF2-40B4-BE49-F238E27FC236}">
                <a16:creationId xmlns:a16="http://schemas.microsoft.com/office/drawing/2014/main" id="{F165D5F2-E1A5-4E93-9374-A84AE2EF4718}"/>
              </a:ext>
            </a:extLst>
          </p:cNvPr>
          <p:cNvSpPr txBox="1"/>
          <p:nvPr/>
        </p:nvSpPr>
        <p:spPr>
          <a:xfrm>
            <a:off x="198439" y="1578465"/>
            <a:ext cx="1660124" cy="369332"/>
          </a:xfrm>
          <a:prstGeom prst="rect">
            <a:avLst/>
          </a:prstGeom>
          <a:noFill/>
        </p:spPr>
        <p:txBody>
          <a:bodyPr wrap="square" rtlCol="0">
            <a:spAutoFit/>
          </a:bodyPr>
          <a:lstStyle/>
          <a:p>
            <a:r>
              <a:rPr lang="en-US" b="1" dirty="0">
                <a:solidFill>
                  <a:srgbClr val="1568B3"/>
                </a:solidFill>
              </a:rPr>
              <a:t>Type of Data</a:t>
            </a:r>
          </a:p>
        </p:txBody>
      </p:sp>
      <p:sp>
        <p:nvSpPr>
          <p:cNvPr id="6" name="TextBox 5">
            <a:extLst>
              <a:ext uri="{FF2B5EF4-FFF2-40B4-BE49-F238E27FC236}">
                <a16:creationId xmlns:a16="http://schemas.microsoft.com/office/drawing/2014/main" id="{BAF8389B-5D62-4352-9713-F8A69D34F149}"/>
              </a:ext>
            </a:extLst>
          </p:cNvPr>
          <p:cNvSpPr txBox="1"/>
          <p:nvPr/>
        </p:nvSpPr>
        <p:spPr>
          <a:xfrm>
            <a:off x="2422408" y="1501521"/>
            <a:ext cx="2239020" cy="523220"/>
          </a:xfrm>
          <a:prstGeom prst="rect">
            <a:avLst/>
          </a:prstGeom>
          <a:noFill/>
        </p:spPr>
        <p:txBody>
          <a:bodyPr wrap="square" rtlCol="0">
            <a:spAutoFit/>
          </a:bodyPr>
          <a:lstStyle/>
          <a:p>
            <a:pPr algn="ctr"/>
            <a:r>
              <a:rPr lang="en-US" sz="1400" dirty="0">
                <a:solidFill>
                  <a:srgbClr val="1568B3"/>
                </a:solidFill>
              </a:rPr>
              <a:t>SHM = Demands</a:t>
            </a:r>
          </a:p>
          <a:p>
            <a:pPr algn="ctr"/>
            <a:r>
              <a:rPr lang="en-US" sz="1400" dirty="0">
                <a:solidFill>
                  <a:srgbClr val="1568B3"/>
                </a:solidFill>
              </a:rPr>
              <a:t>NDE = Capacity</a:t>
            </a:r>
          </a:p>
        </p:txBody>
      </p:sp>
      <p:sp>
        <p:nvSpPr>
          <p:cNvPr id="7" name="TextBox 6">
            <a:extLst>
              <a:ext uri="{FF2B5EF4-FFF2-40B4-BE49-F238E27FC236}">
                <a16:creationId xmlns:a16="http://schemas.microsoft.com/office/drawing/2014/main" id="{44AE7BD7-AB63-4340-B7EC-57D54D02D7BB}"/>
              </a:ext>
            </a:extLst>
          </p:cNvPr>
          <p:cNvSpPr txBox="1"/>
          <p:nvPr/>
        </p:nvSpPr>
        <p:spPr>
          <a:xfrm>
            <a:off x="6659312" y="1393799"/>
            <a:ext cx="2486115" cy="738664"/>
          </a:xfrm>
          <a:prstGeom prst="rect">
            <a:avLst/>
          </a:prstGeom>
          <a:noFill/>
        </p:spPr>
        <p:txBody>
          <a:bodyPr wrap="square" rtlCol="0">
            <a:spAutoFit/>
          </a:bodyPr>
          <a:lstStyle/>
          <a:p>
            <a:pPr algn="ctr"/>
            <a:r>
              <a:rPr lang="en-US" sz="1400" dirty="0">
                <a:solidFill>
                  <a:srgbClr val="1568B3"/>
                </a:solidFill>
              </a:rPr>
              <a:t>SHM+NDE (damage functions) = Demands</a:t>
            </a:r>
          </a:p>
          <a:p>
            <a:pPr algn="ctr"/>
            <a:r>
              <a:rPr lang="en-US" sz="1400" dirty="0">
                <a:solidFill>
                  <a:srgbClr val="1568B3"/>
                </a:solidFill>
              </a:rPr>
              <a:t>NDE = Capacity</a:t>
            </a:r>
          </a:p>
        </p:txBody>
      </p:sp>
      <p:sp>
        <p:nvSpPr>
          <p:cNvPr id="8" name="TextBox 7">
            <a:extLst>
              <a:ext uri="{FF2B5EF4-FFF2-40B4-BE49-F238E27FC236}">
                <a16:creationId xmlns:a16="http://schemas.microsoft.com/office/drawing/2014/main" id="{B326D64E-8F92-4644-B2B3-622377F143F4}"/>
              </a:ext>
            </a:extLst>
          </p:cNvPr>
          <p:cNvSpPr txBox="1"/>
          <p:nvPr/>
        </p:nvSpPr>
        <p:spPr>
          <a:xfrm>
            <a:off x="198439" y="2958938"/>
            <a:ext cx="1660124" cy="646331"/>
          </a:xfrm>
          <a:prstGeom prst="rect">
            <a:avLst/>
          </a:prstGeom>
          <a:noFill/>
        </p:spPr>
        <p:txBody>
          <a:bodyPr wrap="square" rtlCol="0">
            <a:spAutoFit/>
          </a:bodyPr>
          <a:lstStyle/>
          <a:p>
            <a:r>
              <a:rPr lang="en-US" b="1" dirty="0">
                <a:solidFill>
                  <a:srgbClr val="A47B20"/>
                </a:solidFill>
              </a:rPr>
              <a:t>Model Resolution</a:t>
            </a:r>
          </a:p>
        </p:txBody>
      </p:sp>
      <p:sp>
        <p:nvSpPr>
          <p:cNvPr id="9" name="TextBox 8">
            <a:extLst>
              <a:ext uri="{FF2B5EF4-FFF2-40B4-BE49-F238E27FC236}">
                <a16:creationId xmlns:a16="http://schemas.microsoft.com/office/drawing/2014/main" id="{18306588-6C7B-48AA-8529-7BA48E352FA9}"/>
              </a:ext>
            </a:extLst>
          </p:cNvPr>
          <p:cNvSpPr txBox="1"/>
          <p:nvPr/>
        </p:nvSpPr>
        <p:spPr>
          <a:xfrm>
            <a:off x="1485732" y="2881994"/>
            <a:ext cx="1826208" cy="954107"/>
          </a:xfrm>
          <a:prstGeom prst="rect">
            <a:avLst/>
          </a:prstGeom>
          <a:noFill/>
        </p:spPr>
        <p:txBody>
          <a:bodyPr wrap="square" rtlCol="0">
            <a:spAutoFit/>
          </a:bodyPr>
          <a:lstStyle/>
          <a:p>
            <a:pPr algn="ctr"/>
            <a:r>
              <a:rPr lang="en-US" sz="1400" dirty="0">
                <a:solidFill>
                  <a:srgbClr val="A47B20"/>
                </a:solidFill>
              </a:rPr>
              <a:t>Element-level = Demand</a:t>
            </a:r>
          </a:p>
          <a:p>
            <a:pPr algn="ctr"/>
            <a:r>
              <a:rPr lang="en-US" sz="1400" dirty="0">
                <a:solidFill>
                  <a:srgbClr val="A47B20"/>
                </a:solidFill>
              </a:rPr>
              <a:t>Fiber Model = Capacity</a:t>
            </a:r>
          </a:p>
        </p:txBody>
      </p:sp>
      <p:sp>
        <p:nvSpPr>
          <p:cNvPr id="10" name="TextBox 9">
            <a:extLst>
              <a:ext uri="{FF2B5EF4-FFF2-40B4-BE49-F238E27FC236}">
                <a16:creationId xmlns:a16="http://schemas.microsoft.com/office/drawing/2014/main" id="{764470E8-19AE-4466-B92B-A13561885B2E}"/>
              </a:ext>
            </a:extLst>
          </p:cNvPr>
          <p:cNvSpPr txBox="1"/>
          <p:nvPr/>
        </p:nvSpPr>
        <p:spPr>
          <a:xfrm>
            <a:off x="3734595" y="2881994"/>
            <a:ext cx="1826208" cy="954107"/>
          </a:xfrm>
          <a:prstGeom prst="rect">
            <a:avLst/>
          </a:prstGeom>
          <a:noFill/>
        </p:spPr>
        <p:txBody>
          <a:bodyPr wrap="square" rtlCol="0">
            <a:spAutoFit/>
          </a:bodyPr>
          <a:lstStyle/>
          <a:p>
            <a:pPr algn="ctr"/>
            <a:r>
              <a:rPr lang="en-US" sz="1400" dirty="0">
                <a:solidFill>
                  <a:srgbClr val="A47B20"/>
                </a:solidFill>
              </a:rPr>
              <a:t>Refined Shell = Demand</a:t>
            </a:r>
          </a:p>
          <a:p>
            <a:pPr algn="ctr"/>
            <a:r>
              <a:rPr lang="en-US" sz="1400" dirty="0">
                <a:solidFill>
                  <a:srgbClr val="A47B20"/>
                </a:solidFill>
              </a:rPr>
              <a:t>Fiber Model = Capacity</a:t>
            </a:r>
          </a:p>
        </p:txBody>
      </p:sp>
      <p:sp>
        <p:nvSpPr>
          <p:cNvPr id="11" name="TextBox 10">
            <a:extLst>
              <a:ext uri="{FF2B5EF4-FFF2-40B4-BE49-F238E27FC236}">
                <a16:creationId xmlns:a16="http://schemas.microsoft.com/office/drawing/2014/main" id="{46F92AC7-9825-4001-A712-3C6A414BA2E3}"/>
              </a:ext>
            </a:extLst>
          </p:cNvPr>
          <p:cNvSpPr txBox="1"/>
          <p:nvPr/>
        </p:nvSpPr>
        <p:spPr>
          <a:xfrm>
            <a:off x="5983459" y="2881994"/>
            <a:ext cx="1826208" cy="954107"/>
          </a:xfrm>
          <a:prstGeom prst="rect">
            <a:avLst/>
          </a:prstGeom>
          <a:noFill/>
        </p:spPr>
        <p:txBody>
          <a:bodyPr wrap="square" rtlCol="0">
            <a:spAutoFit/>
          </a:bodyPr>
          <a:lstStyle/>
          <a:p>
            <a:pPr algn="ctr"/>
            <a:r>
              <a:rPr lang="en-US" sz="1400" dirty="0">
                <a:solidFill>
                  <a:srgbClr val="A47B20"/>
                </a:solidFill>
              </a:rPr>
              <a:t>Element-level = Demand</a:t>
            </a:r>
          </a:p>
          <a:p>
            <a:pPr algn="ctr"/>
            <a:r>
              <a:rPr lang="en-US" sz="1400" dirty="0">
                <a:solidFill>
                  <a:srgbClr val="A47B20"/>
                </a:solidFill>
              </a:rPr>
              <a:t>Fiber Model = Capacity</a:t>
            </a:r>
          </a:p>
        </p:txBody>
      </p:sp>
      <p:sp>
        <p:nvSpPr>
          <p:cNvPr id="12" name="TextBox 11">
            <a:extLst>
              <a:ext uri="{FF2B5EF4-FFF2-40B4-BE49-F238E27FC236}">
                <a16:creationId xmlns:a16="http://schemas.microsoft.com/office/drawing/2014/main" id="{80B22A84-F64F-4E6D-A960-930648D9854B}"/>
              </a:ext>
            </a:extLst>
          </p:cNvPr>
          <p:cNvSpPr txBox="1"/>
          <p:nvPr/>
        </p:nvSpPr>
        <p:spPr>
          <a:xfrm>
            <a:off x="8232323" y="2881993"/>
            <a:ext cx="1826208" cy="954107"/>
          </a:xfrm>
          <a:prstGeom prst="rect">
            <a:avLst/>
          </a:prstGeom>
          <a:noFill/>
        </p:spPr>
        <p:txBody>
          <a:bodyPr wrap="square" rtlCol="0">
            <a:spAutoFit/>
          </a:bodyPr>
          <a:lstStyle/>
          <a:p>
            <a:pPr algn="ctr"/>
            <a:r>
              <a:rPr lang="en-US" sz="1400" dirty="0">
                <a:solidFill>
                  <a:srgbClr val="A47B20"/>
                </a:solidFill>
              </a:rPr>
              <a:t>Refined Shell = Demand</a:t>
            </a:r>
          </a:p>
          <a:p>
            <a:pPr algn="ctr"/>
            <a:r>
              <a:rPr lang="en-US" sz="1400" dirty="0">
                <a:solidFill>
                  <a:srgbClr val="A47B20"/>
                </a:solidFill>
              </a:rPr>
              <a:t>Fiber Model = Capacity</a:t>
            </a:r>
          </a:p>
        </p:txBody>
      </p:sp>
      <p:sp>
        <p:nvSpPr>
          <p:cNvPr id="13" name="TextBox 12">
            <a:extLst>
              <a:ext uri="{FF2B5EF4-FFF2-40B4-BE49-F238E27FC236}">
                <a16:creationId xmlns:a16="http://schemas.microsoft.com/office/drawing/2014/main" id="{F8C5FFF6-62D5-473B-8505-6422AD36E034}"/>
              </a:ext>
            </a:extLst>
          </p:cNvPr>
          <p:cNvSpPr txBox="1"/>
          <p:nvPr/>
        </p:nvSpPr>
        <p:spPr>
          <a:xfrm>
            <a:off x="1379606" y="4303747"/>
            <a:ext cx="1048761" cy="830997"/>
          </a:xfrm>
          <a:prstGeom prst="rect">
            <a:avLst/>
          </a:prstGeom>
          <a:noFill/>
        </p:spPr>
        <p:txBody>
          <a:bodyPr wrap="square" rtlCol="0">
            <a:spAutoFit/>
          </a:bodyPr>
          <a:lstStyle/>
          <a:p>
            <a:pPr algn="ctr"/>
            <a:r>
              <a:rPr lang="en-US" sz="1200" dirty="0">
                <a:solidFill>
                  <a:srgbClr val="877D6F"/>
                </a:solidFill>
              </a:rPr>
              <a:t>LHS + Error = Capacity</a:t>
            </a:r>
          </a:p>
          <a:p>
            <a:pPr algn="ctr"/>
            <a:r>
              <a:rPr lang="en-US" sz="1200" dirty="0">
                <a:solidFill>
                  <a:srgbClr val="877D6F"/>
                </a:solidFill>
              </a:rPr>
              <a:t>LHS = Demand</a:t>
            </a:r>
          </a:p>
        </p:txBody>
      </p:sp>
      <p:sp>
        <p:nvSpPr>
          <p:cNvPr id="16" name="TextBox 15">
            <a:extLst>
              <a:ext uri="{FF2B5EF4-FFF2-40B4-BE49-F238E27FC236}">
                <a16:creationId xmlns:a16="http://schemas.microsoft.com/office/drawing/2014/main" id="{D9EE33FC-FD76-4CDD-90FA-F740791ED9DD}"/>
              </a:ext>
            </a:extLst>
          </p:cNvPr>
          <p:cNvSpPr txBox="1"/>
          <p:nvPr/>
        </p:nvSpPr>
        <p:spPr>
          <a:xfrm>
            <a:off x="2428367" y="4303747"/>
            <a:ext cx="1048761" cy="1015663"/>
          </a:xfrm>
          <a:prstGeom prst="rect">
            <a:avLst/>
          </a:prstGeom>
          <a:noFill/>
        </p:spPr>
        <p:txBody>
          <a:bodyPr wrap="square" rtlCol="0">
            <a:spAutoFit/>
          </a:bodyPr>
          <a:lstStyle/>
          <a:p>
            <a:pPr algn="ctr"/>
            <a:r>
              <a:rPr lang="en-US" sz="1200" dirty="0">
                <a:solidFill>
                  <a:srgbClr val="877D6F"/>
                </a:solidFill>
              </a:rPr>
              <a:t>LHS/MCMC + Bayes = Capacity</a:t>
            </a:r>
          </a:p>
          <a:p>
            <a:pPr algn="ctr"/>
            <a:r>
              <a:rPr lang="en-US" sz="1200" dirty="0">
                <a:solidFill>
                  <a:srgbClr val="877D6F"/>
                </a:solidFill>
              </a:rPr>
              <a:t>LHS = Demand</a:t>
            </a:r>
          </a:p>
        </p:txBody>
      </p:sp>
      <p:sp>
        <p:nvSpPr>
          <p:cNvPr id="19" name="TextBox 18">
            <a:extLst>
              <a:ext uri="{FF2B5EF4-FFF2-40B4-BE49-F238E27FC236}">
                <a16:creationId xmlns:a16="http://schemas.microsoft.com/office/drawing/2014/main" id="{6AC120E8-366D-4080-8DA3-1F18A6F86282}"/>
              </a:ext>
            </a:extLst>
          </p:cNvPr>
          <p:cNvSpPr txBox="1"/>
          <p:nvPr/>
        </p:nvSpPr>
        <p:spPr>
          <a:xfrm>
            <a:off x="3618626" y="4303747"/>
            <a:ext cx="1048761" cy="830997"/>
          </a:xfrm>
          <a:prstGeom prst="rect">
            <a:avLst/>
          </a:prstGeom>
          <a:noFill/>
        </p:spPr>
        <p:txBody>
          <a:bodyPr wrap="square" rtlCol="0">
            <a:spAutoFit/>
          </a:bodyPr>
          <a:lstStyle/>
          <a:p>
            <a:pPr algn="ctr"/>
            <a:r>
              <a:rPr lang="en-US" sz="1200" dirty="0">
                <a:solidFill>
                  <a:srgbClr val="877D6F"/>
                </a:solidFill>
              </a:rPr>
              <a:t>LHS + Error = Capacity</a:t>
            </a:r>
          </a:p>
          <a:p>
            <a:pPr algn="ctr"/>
            <a:r>
              <a:rPr lang="en-US" sz="1200" dirty="0">
                <a:solidFill>
                  <a:srgbClr val="877D6F"/>
                </a:solidFill>
              </a:rPr>
              <a:t>LHS = Demand</a:t>
            </a:r>
          </a:p>
        </p:txBody>
      </p:sp>
      <p:sp>
        <p:nvSpPr>
          <p:cNvPr id="20" name="TextBox 19">
            <a:extLst>
              <a:ext uri="{FF2B5EF4-FFF2-40B4-BE49-F238E27FC236}">
                <a16:creationId xmlns:a16="http://schemas.microsoft.com/office/drawing/2014/main" id="{80465CA1-48AF-4D11-947E-CD8325CB8A5B}"/>
              </a:ext>
            </a:extLst>
          </p:cNvPr>
          <p:cNvSpPr txBox="1"/>
          <p:nvPr/>
        </p:nvSpPr>
        <p:spPr>
          <a:xfrm>
            <a:off x="4667387" y="4303747"/>
            <a:ext cx="1048761" cy="1015663"/>
          </a:xfrm>
          <a:prstGeom prst="rect">
            <a:avLst/>
          </a:prstGeom>
          <a:noFill/>
        </p:spPr>
        <p:txBody>
          <a:bodyPr wrap="square" rtlCol="0">
            <a:spAutoFit/>
          </a:bodyPr>
          <a:lstStyle/>
          <a:p>
            <a:pPr algn="ctr"/>
            <a:r>
              <a:rPr lang="en-US" sz="1200" dirty="0">
                <a:solidFill>
                  <a:srgbClr val="877D6F"/>
                </a:solidFill>
              </a:rPr>
              <a:t>LHS/MCMC + Bayes = Capacity</a:t>
            </a:r>
          </a:p>
          <a:p>
            <a:pPr algn="ctr"/>
            <a:r>
              <a:rPr lang="en-US" sz="1200" dirty="0">
                <a:solidFill>
                  <a:srgbClr val="877D6F"/>
                </a:solidFill>
              </a:rPr>
              <a:t>LHS = Demand</a:t>
            </a:r>
          </a:p>
        </p:txBody>
      </p:sp>
      <p:sp>
        <p:nvSpPr>
          <p:cNvPr id="21" name="TextBox 20">
            <a:extLst>
              <a:ext uri="{FF2B5EF4-FFF2-40B4-BE49-F238E27FC236}">
                <a16:creationId xmlns:a16="http://schemas.microsoft.com/office/drawing/2014/main" id="{CC6154FD-3049-4D63-A500-B48D8E48A442}"/>
              </a:ext>
            </a:extLst>
          </p:cNvPr>
          <p:cNvSpPr txBox="1"/>
          <p:nvPr/>
        </p:nvSpPr>
        <p:spPr>
          <a:xfrm>
            <a:off x="5857646" y="4303747"/>
            <a:ext cx="1048761" cy="830997"/>
          </a:xfrm>
          <a:prstGeom prst="rect">
            <a:avLst/>
          </a:prstGeom>
          <a:noFill/>
        </p:spPr>
        <p:txBody>
          <a:bodyPr wrap="square" rtlCol="0">
            <a:spAutoFit/>
          </a:bodyPr>
          <a:lstStyle/>
          <a:p>
            <a:pPr algn="ctr"/>
            <a:r>
              <a:rPr lang="en-US" sz="1200" dirty="0">
                <a:solidFill>
                  <a:srgbClr val="877D6F"/>
                </a:solidFill>
              </a:rPr>
              <a:t>LHS + Error = Capacity</a:t>
            </a:r>
          </a:p>
          <a:p>
            <a:pPr algn="ctr"/>
            <a:r>
              <a:rPr lang="en-US" sz="1200" dirty="0">
                <a:solidFill>
                  <a:srgbClr val="877D6F"/>
                </a:solidFill>
              </a:rPr>
              <a:t>LHS = Demand</a:t>
            </a:r>
          </a:p>
        </p:txBody>
      </p:sp>
      <p:sp>
        <p:nvSpPr>
          <p:cNvPr id="22" name="TextBox 21">
            <a:extLst>
              <a:ext uri="{FF2B5EF4-FFF2-40B4-BE49-F238E27FC236}">
                <a16:creationId xmlns:a16="http://schemas.microsoft.com/office/drawing/2014/main" id="{FCBB1FD8-6720-4827-B54A-F0B8A28DB4DA}"/>
              </a:ext>
            </a:extLst>
          </p:cNvPr>
          <p:cNvSpPr txBox="1"/>
          <p:nvPr/>
        </p:nvSpPr>
        <p:spPr>
          <a:xfrm>
            <a:off x="6906407" y="4303747"/>
            <a:ext cx="1048761" cy="1015663"/>
          </a:xfrm>
          <a:prstGeom prst="rect">
            <a:avLst/>
          </a:prstGeom>
          <a:noFill/>
        </p:spPr>
        <p:txBody>
          <a:bodyPr wrap="square" rtlCol="0">
            <a:spAutoFit/>
          </a:bodyPr>
          <a:lstStyle/>
          <a:p>
            <a:pPr algn="ctr"/>
            <a:r>
              <a:rPr lang="en-US" sz="1200" dirty="0">
                <a:solidFill>
                  <a:srgbClr val="877D6F"/>
                </a:solidFill>
              </a:rPr>
              <a:t>LHS/MCMC + Bayes = Capacity</a:t>
            </a:r>
          </a:p>
          <a:p>
            <a:pPr algn="ctr"/>
            <a:r>
              <a:rPr lang="en-US" sz="1200" dirty="0">
                <a:solidFill>
                  <a:srgbClr val="877D6F"/>
                </a:solidFill>
              </a:rPr>
              <a:t>LHS = Demand</a:t>
            </a:r>
          </a:p>
        </p:txBody>
      </p:sp>
      <p:sp>
        <p:nvSpPr>
          <p:cNvPr id="23" name="TextBox 22">
            <a:extLst>
              <a:ext uri="{FF2B5EF4-FFF2-40B4-BE49-F238E27FC236}">
                <a16:creationId xmlns:a16="http://schemas.microsoft.com/office/drawing/2014/main" id="{CFE1CE72-056B-4FC0-BBD6-38114F50CB33}"/>
              </a:ext>
            </a:extLst>
          </p:cNvPr>
          <p:cNvSpPr txBox="1"/>
          <p:nvPr/>
        </p:nvSpPr>
        <p:spPr>
          <a:xfrm>
            <a:off x="8096666" y="4303747"/>
            <a:ext cx="1048761" cy="830997"/>
          </a:xfrm>
          <a:prstGeom prst="rect">
            <a:avLst/>
          </a:prstGeom>
          <a:noFill/>
        </p:spPr>
        <p:txBody>
          <a:bodyPr wrap="square" rtlCol="0">
            <a:spAutoFit/>
          </a:bodyPr>
          <a:lstStyle/>
          <a:p>
            <a:pPr algn="ctr"/>
            <a:r>
              <a:rPr lang="en-US" sz="1200" dirty="0">
                <a:solidFill>
                  <a:srgbClr val="877D6F"/>
                </a:solidFill>
              </a:rPr>
              <a:t>LHS + Error = Capacity</a:t>
            </a:r>
          </a:p>
          <a:p>
            <a:pPr algn="ctr"/>
            <a:r>
              <a:rPr lang="en-US" sz="1200" dirty="0">
                <a:solidFill>
                  <a:srgbClr val="877D6F"/>
                </a:solidFill>
              </a:rPr>
              <a:t>LHS = Demand</a:t>
            </a:r>
          </a:p>
        </p:txBody>
      </p:sp>
      <p:sp>
        <p:nvSpPr>
          <p:cNvPr id="24" name="TextBox 23">
            <a:extLst>
              <a:ext uri="{FF2B5EF4-FFF2-40B4-BE49-F238E27FC236}">
                <a16:creationId xmlns:a16="http://schemas.microsoft.com/office/drawing/2014/main" id="{7E2930DC-466C-4EA1-A58A-1D6E4FC97216}"/>
              </a:ext>
            </a:extLst>
          </p:cNvPr>
          <p:cNvSpPr txBox="1"/>
          <p:nvPr/>
        </p:nvSpPr>
        <p:spPr>
          <a:xfrm>
            <a:off x="9145427" y="4303747"/>
            <a:ext cx="1048761" cy="1015663"/>
          </a:xfrm>
          <a:prstGeom prst="rect">
            <a:avLst/>
          </a:prstGeom>
          <a:noFill/>
        </p:spPr>
        <p:txBody>
          <a:bodyPr wrap="square" rtlCol="0">
            <a:spAutoFit/>
          </a:bodyPr>
          <a:lstStyle/>
          <a:p>
            <a:pPr algn="ctr"/>
            <a:r>
              <a:rPr lang="en-US" sz="1200" dirty="0">
                <a:solidFill>
                  <a:srgbClr val="877D6F"/>
                </a:solidFill>
              </a:rPr>
              <a:t>LHS/MCMC + Bayes = Capacity</a:t>
            </a:r>
          </a:p>
          <a:p>
            <a:pPr algn="ctr"/>
            <a:r>
              <a:rPr lang="en-US" sz="1200" dirty="0">
                <a:solidFill>
                  <a:srgbClr val="877D6F"/>
                </a:solidFill>
              </a:rPr>
              <a:t>LHS = Demand</a:t>
            </a:r>
          </a:p>
        </p:txBody>
      </p:sp>
      <p:sp>
        <p:nvSpPr>
          <p:cNvPr id="25" name="TextBox 24">
            <a:extLst>
              <a:ext uri="{FF2B5EF4-FFF2-40B4-BE49-F238E27FC236}">
                <a16:creationId xmlns:a16="http://schemas.microsoft.com/office/drawing/2014/main" id="{E69282FE-9FCC-4C94-9C37-55EC0AEFF56A}"/>
              </a:ext>
            </a:extLst>
          </p:cNvPr>
          <p:cNvSpPr txBox="1"/>
          <p:nvPr/>
        </p:nvSpPr>
        <p:spPr>
          <a:xfrm>
            <a:off x="204528" y="4396079"/>
            <a:ext cx="1660124" cy="646331"/>
          </a:xfrm>
          <a:prstGeom prst="rect">
            <a:avLst/>
          </a:prstGeom>
          <a:noFill/>
        </p:spPr>
        <p:txBody>
          <a:bodyPr wrap="square" rtlCol="0">
            <a:spAutoFit/>
          </a:bodyPr>
          <a:lstStyle/>
          <a:p>
            <a:r>
              <a:rPr lang="en-US" b="1" dirty="0">
                <a:solidFill>
                  <a:srgbClr val="877D6F"/>
                </a:solidFill>
              </a:rPr>
              <a:t>Model Updating</a:t>
            </a:r>
          </a:p>
        </p:txBody>
      </p:sp>
      <p:cxnSp>
        <p:nvCxnSpPr>
          <p:cNvPr id="27" name="Straight Connector 26">
            <a:extLst>
              <a:ext uri="{FF2B5EF4-FFF2-40B4-BE49-F238E27FC236}">
                <a16:creationId xmlns:a16="http://schemas.microsoft.com/office/drawing/2014/main" id="{59B09D69-A98D-475A-872E-4B2E06CF8870}"/>
              </a:ext>
            </a:extLst>
          </p:cNvPr>
          <p:cNvCxnSpPr>
            <a:stCxn id="6" idx="2"/>
            <a:endCxn id="9" idx="0"/>
          </p:cNvCxnSpPr>
          <p:nvPr/>
        </p:nvCxnSpPr>
        <p:spPr>
          <a:xfrm flipH="1">
            <a:off x="2398836" y="2024741"/>
            <a:ext cx="1143082" cy="857253"/>
          </a:xfrm>
          <a:prstGeom prst="line">
            <a:avLst/>
          </a:prstGeom>
          <a:ln w="19050">
            <a:solidFill>
              <a:srgbClr val="1568B3"/>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0D22732-72F7-4A58-8082-45782E492B49}"/>
              </a:ext>
            </a:extLst>
          </p:cNvPr>
          <p:cNvCxnSpPr>
            <a:stCxn id="6" idx="2"/>
            <a:endCxn id="10" idx="0"/>
          </p:cNvCxnSpPr>
          <p:nvPr/>
        </p:nvCxnSpPr>
        <p:spPr>
          <a:xfrm>
            <a:off x="3541918" y="2024741"/>
            <a:ext cx="1105781" cy="857253"/>
          </a:xfrm>
          <a:prstGeom prst="line">
            <a:avLst/>
          </a:prstGeom>
          <a:ln w="19050">
            <a:solidFill>
              <a:srgbClr val="1568B3"/>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44625B9-F207-414D-9FA1-AFE40A5B4C57}"/>
              </a:ext>
            </a:extLst>
          </p:cNvPr>
          <p:cNvCxnSpPr>
            <a:stCxn id="7" idx="2"/>
            <a:endCxn id="11" idx="0"/>
          </p:cNvCxnSpPr>
          <p:nvPr/>
        </p:nvCxnSpPr>
        <p:spPr>
          <a:xfrm flipH="1">
            <a:off x="6896563" y="2132463"/>
            <a:ext cx="1005807" cy="749531"/>
          </a:xfrm>
          <a:prstGeom prst="line">
            <a:avLst/>
          </a:prstGeom>
          <a:ln w="19050">
            <a:solidFill>
              <a:srgbClr val="1568B3"/>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2AC1C28-8653-4935-94E8-6263C6DA5CEB}"/>
              </a:ext>
            </a:extLst>
          </p:cNvPr>
          <p:cNvCxnSpPr>
            <a:stCxn id="7" idx="2"/>
            <a:endCxn id="12" idx="0"/>
          </p:cNvCxnSpPr>
          <p:nvPr/>
        </p:nvCxnSpPr>
        <p:spPr>
          <a:xfrm>
            <a:off x="7902370" y="2132463"/>
            <a:ext cx="1243057" cy="749530"/>
          </a:xfrm>
          <a:prstGeom prst="line">
            <a:avLst/>
          </a:prstGeom>
          <a:ln w="19050">
            <a:solidFill>
              <a:srgbClr val="1568B3"/>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FCA9EEF-01A6-4BA0-840D-A8F29B015077}"/>
              </a:ext>
            </a:extLst>
          </p:cNvPr>
          <p:cNvCxnSpPr>
            <a:stCxn id="9" idx="2"/>
            <a:endCxn id="13" idx="0"/>
          </p:cNvCxnSpPr>
          <p:nvPr/>
        </p:nvCxnSpPr>
        <p:spPr>
          <a:xfrm flipH="1">
            <a:off x="1903987" y="3836101"/>
            <a:ext cx="494849" cy="467646"/>
          </a:xfrm>
          <a:prstGeom prst="line">
            <a:avLst/>
          </a:prstGeom>
          <a:ln w="19050">
            <a:solidFill>
              <a:srgbClr val="A47B2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E461168-C799-46E5-AD30-AB51A752BFF1}"/>
              </a:ext>
            </a:extLst>
          </p:cNvPr>
          <p:cNvCxnSpPr>
            <a:stCxn id="9" idx="2"/>
            <a:endCxn id="16" idx="0"/>
          </p:cNvCxnSpPr>
          <p:nvPr/>
        </p:nvCxnSpPr>
        <p:spPr>
          <a:xfrm>
            <a:off x="2398836" y="3836101"/>
            <a:ext cx="553912" cy="467646"/>
          </a:xfrm>
          <a:prstGeom prst="line">
            <a:avLst/>
          </a:prstGeom>
          <a:ln w="19050">
            <a:solidFill>
              <a:srgbClr val="A47B20"/>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66CCD60-1E56-4389-A243-E5A49482235B}"/>
              </a:ext>
            </a:extLst>
          </p:cNvPr>
          <p:cNvCxnSpPr>
            <a:stCxn id="10" idx="2"/>
            <a:endCxn id="19" idx="0"/>
          </p:cNvCxnSpPr>
          <p:nvPr/>
        </p:nvCxnSpPr>
        <p:spPr>
          <a:xfrm flipH="1">
            <a:off x="4143007" y="3836101"/>
            <a:ext cx="504692" cy="467646"/>
          </a:xfrm>
          <a:prstGeom prst="line">
            <a:avLst/>
          </a:prstGeom>
          <a:ln w="19050">
            <a:solidFill>
              <a:srgbClr val="A47B2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9570F1F-3A82-4482-8DA7-B16A8A8B2C72}"/>
              </a:ext>
            </a:extLst>
          </p:cNvPr>
          <p:cNvCxnSpPr>
            <a:stCxn id="10" idx="2"/>
            <a:endCxn id="20" idx="0"/>
          </p:cNvCxnSpPr>
          <p:nvPr/>
        </p:nvCxnSpPr>
        <p:spPr>
          <a:xfrm>
            <a:off x="4647699" y="3836101"/>
            <a:ext cx="544069" cy="467646"/>
          </a:xfrm>
          <a:prstGeom prst="line">
            <a:avLst/>
          </a:prstGeom>
          <a:ln w="19050">
            <a:solidFill>
              <a:srgbClr val="A47B2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A6C98571-801C-4D76-8975-6B9F504CF590}"/>
              </a:ext>
            </a:extLst>
          </p:cNvPr>
          <p:cNvCxnSpPr>
            <a:stCxn id="11" idx="2"/>
            <a:endCxn id="21" idx="0"/>
          </p:cNvCxnSpPr>
          <p:nvPr/>
        </p:nvCxnSpPr>
        <p:spPr>
          <a:xfrm flipH="1">
            <a:off x="6382027" y="3836101"/>
            <a:ext cx="514536" cy="467646"/>
          </a:xfrm>
          <a:prstGeom prst="line">
            <a:avLst/>
          </a:prstGeom>
          <a:ln w="19050">
            <a:solidFill>
              <a:srgbClr val="A47B2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48DCA7A-6AD7-4BC1-8370-238694776173}"/>
              </a:ext>
            </a:extLst>
          </p:cNvPr>
          <p:cNvCxnSpPr>
            <a:stCxn id="11" idx="2"/>
            <a:endCxn id="22" idx="0"/>
          </p:cNvCxnSpPr>
          <p:nvPr/>
        </p:nvCxnSpPr>
        <p:spPr>
          <a:xfrm>
            <a:off x="6896563" y="3836101"/>
            <a:ext cx="534225" cy="467646"/>
          </a:xfrm>
          <a:prstGeom prst="line">
            <a:avLst/>
          </a:prstGeom>
          <a:ln w="19050">
            <a:solidFill>
              <a:srgbClr val="A47B2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1A1702A-0730-4D32-B265-FBB0B46F4BA6}"/>
              </a:ext>
            </a:extLst>
          </p:cNvPr>
          <p:cNvCxnSpPr>
            <a:stCxn id="12" idx="2"/>
            <a:endCxn id="23" idx="0"/>
          </p:cNvCxnSpPr>
          <p:nvPr/>
        </p:nvCxnSpPr>
        <p:spPr>
          <a:xfrm flipH="1">
            <a:off x="8621047" y="3836100"/>
            <a:ext cx="524380" cy="467647"/>
          </a:xfrm>
          <a:prstGeom prst="line">
            <a:avLst/>
          </a:prstGeom>
          <a:ln w="19050">
            <a:solidFill>
              <a:srgbClr val="A47B2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7BEA6ED-F571-4835-B643-BEC4535502D3}"/>
              </a:ext>
            </a:extLst>
          </p:cNvPr>
          <p:cNvCxnSpPr>
            <a:stCxn id="12" idx="2"/>
            <a:endCxn id="24" idx="0"/>
          </p:cNvCxnSpPr>
          <p:nvPr/>
        </p:nvCxnSpPr>
        <p:spPr>
          <a:xfrm>
            <a:off x="9145427" y="3836100"/>
            <a:ext cx="524381" cy="467647"/>
          </a:xfrm>
          <a:prstGeom prst="line">
            <a:avLst/>
          </a:prstGeom>
          <a:ln w="19050">
            <a:solidFill>
              <a:srgbClr val="A47B20"/>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A72ADFB9-EBD6-4FBC-92DD-B509ED1FD057}"/>
              </a:ext>
            </a:extLst>
          </p:cNvPr>
          <p:cNvSpPr txBox="1"/>
          <p:nvPr/>
        </p:nvSpPr>
        <p:spPr>
          <a:xfrm>
            <a:off x="1553592" y="5521917"/>
            <a:ext cx="692458" cy="369332"/>
          </a:xfrm>
          <a:prstGeom prst="rect">
            <a:avLst/>
          </a:prstGeom>
          <a:noFill/>
        </p:spPr>
        <p:txBody>
          <a:bodyPr wrap="square" rtlCol="0">
            <a:spAutoFit/>
          </a:bodyPr>
          <a:lstStyle/>
          <a:p>
            <a:pPr algn="ctr"/>
            <a:r>
              <a:rPr lang="en-US" b="1" dirty="0">
                <a:solidFill>
                  <a:srgbClr val="1568B3"/>
                </a:solidFill>
              </a:rPr>
              <a:t>IS1</a:t>
            </a:r>
          </a:p>
        </p:txBody>
      </p:sp>
      <p:sp>
        <p:nvSpPr>
          <p:cNvPr id="51" name="TextBox 50">
            <a:extLst>
              <a:ext uri="{FF2B5EF4-FFF2-40B4-BE49-F238E27FC236}">
                <a16:creationId xmlns:a16="http://schemas.microsoft.com/office/drawing/2014/main" id="{5E19CEEF-CCEB-4CAD-977F-172AA264D083}"/>
              </a:ext>
            </a:extLst>
          </p:cNvPr>
          <p:cNvSpPr txBox="1"/>
          <p:nvPr/>
        </p:nvSpPr>
        <p:spPr>
          <a:xfrm>
            <a:off x="2606518" y="5521917"/>
            <a:ext cx="692458" cy="369332"/>
          </a:xfrm>
          <a:prstGeom prst="rect">
            <a:avLst/>
          </a:prstGeom>
          <a:noFill/>
        </p:spPr>
        <p:txBody>
          <a:bodyPr wrap="square" rtlCol="0">
            <a:spAutoFit/>
          </a:bodyPr>
          <a:lstStyle/>
          <a:p>
            <a:pPr algn="ctr"/>
            <a:r>
              <a:rPr lang="en-US" b="1" dirty="0">
                <a:solidFill>
                  <a:srgbClr val="1568B3"/>
                </a:solidFill>
              </a:rPr>
              <a:t>IS2</a:t>
            </a:r>
          </a:p>
        </p:txBody>
      </p:sp>
      <p:sp>
        <p:nvSpPr>
          <p:cNvPr id="52" name="TextBox 51">
            <a:extLst>
              <a:ext uri="{FF2B5EF4-FFF2-40B4-BE49-F238E27FC236}">
                <a16:creationId xmlns:a16="http://schemas.microsoft.com/office/drawing/2014/main" id="{97DAEE6F-03B9-4EA3-80B5-C3846BDDB1D4}"/>
              </a:ext>
            </a:extLst>
          </p:cNvPr>
          <p:cNvSpPr txBox="1"/>
          <p:nvPr/>
        </p:nvSpPr>
        <p:spPr>
          <a:xfrm>
            <a:off x="3838535" y="5521917"/>
            <a:ext cx="692458" cy="369332"/>
          </a:xfrm>
          <a:prstGeom prst="rect">
            <a:avLst/>
          </a:prstGeom>
          <a:noFill/>
        </p:spPr>
        <p:txBody>
          <a:bodyPr wrap="square" rtlCol="0">
            <a:spAutoFit/>
          </a:bodyPr>
          <a:lstStyle/>
          <a:p>
            <a:pPr algn="ctr"/>
            <a:r>
              <a:rPr lang="en-US" b="1" dirty="0">
                <a:solidFill>
                  <a:srgbClr val="1568B3"/>
                </a:solidFill>
              </a:rPr>
              <a:t>IS3</a:t>
            </a:r>
          </a:p>
        </p:txBody>
      </p:sp>
      <p:sp>
        <p:nvSpPr>
          <p:cNvPr id="53" name="TextBox 52">
            <a:extLst>
              <a:ext uri="{FF2B5EF4-FFF2-40B4-BE49-F238E27FC236}">
                <a16:creationId xmlns:a16="http://schemas.microsoft.com/office/drawing/2014/main" id="{9FFE1367-0247-4524-A54F-4AE0CAB48F5E}"/>
              </a:ext>
            </a:extLst>
          </p:cNvPr>
          <p:cNvSpPr txBox="1"/>
          <p:nvPr/>
        </p:nvSpPr>
        <p:spPr>
          <a:xfrm>
            <a:off x="4891461" y="5521917"/>
            <a:ext cx="692458" cy="369332"/>
          </a:xfrm>
          <a:prstGeom prst="rect">
            <a:avLst/>
          </a:prstGeom>
          <a:noFill/>
        </p:spPr>
        <p:txBody>
          <a:bodyPr wrap="square" rtlCol="0">
            <a:spAutoFit/>
          </a:bodyPr>
          <a:lstStyle/>
          <a:p>
            <a:pPr algn="ctr"/>
            <a:r>
              <a:rPr lang="en-US" b="1" dirty="0">
                <a:solidFill>
                  <a:srgbClr val="1568B3"/>
                </a:solidFill>
              </a:rPr>
              <a:t>IS4</a:t>
            </a:r>
          </a:p>
        </p:txBody>
      </p:sp>
      <p:sp>
        <p:nvSpPr>
          <p:cNvPr id="54" name="TextBox 53">
            <a:extLst>
              <a:ext uri="{FF2B5EF4-FFF2-40B4-BE49-F238E27FC236}">
                <a16:creationId xmlns:a16="http://schemas.microsoft.com/office/drawing/2014/main" id="{4B84DAA4-8877-4FCE-8A84-A87256DC0E1E}"/>
              </a:ext>
            </a:extLst>
          </p:cNvPr>
          <p:cNvSpPr txBox="1"/>
          <p:nvPr/>
        </p:nvSpPr>
        <p:spPr>
          <a:xfrm>
            <a:off x="6064283" y="5516844"/>
            <a:ext cx="692458" cy="369332"/>
          </a:xfrm>
          <a:prstGeom prst="rect">
            <a:avLst/>
          </a:prstGeom>
          <a:noFill/>
        </p:spPr>
        <p:txBody>
          <a:bodyPr wrap="square" rtlCol="0">
            <a:spAutoFit/>
          </a:bodyPr>
          <a:lstStyle/>
          <a:p>
            <a:pPr algn="ctr"/>
            <a:r>
              <a:rPr lang="en-US" b="1" dirty="0">
                <a:solidFill>
                  <a:srgbClr val="1568B3"/>
                </a:solidFill>
              </a:rPr>
              <a:t>IS5</a:t>
            </a:r>
          </a:p>
        </p:txBody>
      </p:sp>
      <p:sp>
        <p:nvSpPr>
          <p:cNvPr id="55" name="TextBox 54">
            <a:extLst>
              <a:ext uri="{FF2B5EF4-FFF2-40B4-BE49-F238E27FC236}">
                <a16:creationId xmlns:a16="http://schemas.microsoft.com/office/drawing/2014/main" id="{E7F1FDD1-1997-4B84-AE05-492DF345EB46}"/>
              </a:ext>
            </a:extLst>
          </p:cNvPr>
          <p:cNvSpPr txBox="1"/>
          <p:nvPr/>
        </p:nvSpPr>
        <p:spPr>
          <a:xfrm>
            <a:off x="7117209" y="5516844"/>
            <a:ext cx="692458" cy="369332"/>
          </a:xfrm>
          <a:prstGeom prst="rect">
            <a:avLst/>
          </a:prstGeom>
          <a:noFill/>
        </p:spPr>
        <p:txBody>
          <a:bodyPr wrap="square" rtlCol="0">
            <a:spAutoFit/>
          </a:bodyPr>
          <a:lstStyle/>
          <a:p>
            <a:pPr algn="ctr"/>
            <a:r>
              <a:rPr lang="en-US" b="1" dirty="0">
                <a:solidFill>
                  <a:srgbClr val="1568B3"/>
                </a:solidFill>
              </a:rPr>
              <a:t>IS6</a:t>
            </a:r>
          </a:p>
        </p:txBody>
      </p:sp>
      <p:sp>
        <p:nvSpPr>
          <p:cNvPr id="56" name="TextBox 55">
            <a:extLst>
              <a:ext uri="{FF2B5EF4-FFF2-40B4-BE49-F238E27FC236}">
                <a16:creationId xmlns:a16="http://schemas.microsoft.com/office/drawing/2014/main" id="{DEC9D6FF-F5B0-473F-ABE1-9E2DE04955ED}"/>
              </a:ext>
            </a:extLst>
          </p:cNvPr>
          <p:cNvSpPr txBox="1"/>
          <p:nvPr/>
        </p:nvSpPr>
        <p:spPr>
          <a:xfrm>
            <a:off x="8290031" y="5511771"/>
            <a:ext cx="692458" cy="369332"/>
          </a:xfrm>
          <a:prstGeom prst="rect">
            <a:avLst/>
          </a:prstGeom>
          <a:noFill/>
        </p:spPr>
        <p:txBody>
          <a:bodyPr wrap="square" rtlCol="0">
            <a:spAutoFit/>
          </a:bodyPr>
          <a:lstStyle/>
          <a:p>
            <a:pPr algn="ctr"/>
            <a:r>
              <a:rPr lang="en-US" b="1" dirty="0">
                <a:solidFill>
                  <a:srgbClr val="1568B3"/>
                </a:solidFill>
              </a:rPr>
              <a:t>IS7</a:t>
            </a:r>
          </a:p>
        </p:txBody>
      </p:sp>
      <p:sp>
        <p:nvSpPr>
          <p:cNvPr id="57" name="TextBox 56">
            <a:extLst>
              <a:ext uri="{FF2B5EF4-FFF2-40B4-BE49-F238E27FC236}">
                <a16:creationId xmlns:a16="http://schemas.microsoft.com/office/drawing/2014/main" id="{54935560-3C83-441E-90DC-68FC479D25CB}"/>
              </a:ext>
            </a:extLst>
          </p:cNvPr>
          <p:cNvSpPr txBox="1"/>
          <p:nvPr/>
        </p:nvSpPr>
        <p:spPr>
          <a:xfrm>
            <a:off x="9342957" y="5511771"/>
            <a:ext cx="692458" cy="369332"/>
          </a:xfrm>
          <a:prstGeom prst="rect">
            <a:avLst/>
          </a:prstGeom>
          <a:noFill/>
        </p:spPr>
        <p:txBody>
          <a:bodyPr wrap="square" rtlCol="0">
            <a:spAutoFit/>
          </a:bodyPr>
          <a:lstStyle/>
          <a:p>
            <a:pPr algn="ctr"/>
            <a:r>
              <a:rPr lang="en-US" b="1" dirty="0">
                <a:solidFill>
                  <a:srgbClr val="1568B3"/>
                </a:solidFill>
              </a:rPr>
              <a:t>IS8</a:t>
            </a:r>
          </a:p>
        </p:txBody>
      </p:sp>
      <p:sp>
        <p:nvSpPr>
          <p:cNvPr id="58" name="TextBox 57">
            <a:extLst>
              <a:ext uri="{FF2B5EF4-FFF2-40B4-BE49-F238E27FC236}">
                <a16:creationId xmlns:a16="http://schemas.microsoft.com/office/drawing/2014/main" id="{BB09BD4C-5D2C-421B-9EE1-18767A3A6224}"/>
              </a:ext>
            </a:extLst>
          </p:cNvPr>
          <p:cNvSpPr txBox="1"/>
          <p:nvPr/>
        </p:nvSpPr>
        <p:spPr>
          <a:xfrm>
            <a:off x="198439" y="6187165"/>
            <a:ext cx="5185619" cy="369332"/>
          </a:xfrm>
          <a:prstGeom prst="rect">
            <a:avLst/>
          </a:prstGeom>
          <a:noFill/>
        </p:spPr>
        <p:txBody>
          <a:bodyPr wrap="square" rtlCol="0">
            <a:spAutoFit/>
          </a:bodyPr>
          <a:lstStyle/>
          <a:p>
            <a:r>
              <a:rPr lang="en-US" dirty="0">
                <a:solidFill>
                  <a:srgbClr val="A47B20"/>
                </a:solidFill>
              </a:rPr>
              <a:t>Control: SHM, Element-level, LHS +Error</a:t>
            </a:r>
          </a:p>
        </p:txBody>
      </p:sp>
    </p:spTree>
    <p:extLst>
      <p:ext uri="{BB962C8B-B14F-4D97-AF65-F5344CB8AC3E}">
        <p14:creationId xmlns:p14="http://schemas.microsoft.com/office/powerpoint/2010/main" val="1723601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31B3A-BF62-451C-A2D7-FD49C7201A9C}"/>
              </a:ext>
            </a:extLst>
          </p:cNvPr>
          <p:cNvSpPr>
            <a:spLocks noGrp="1"/>
          </p:cNvSpPr>
          <p:nvPr>
            <p:ph type="title"/>
          </p:nvPr>
        </p:nvSpPr>
        <p:spPr>
          <a:xfrm>
            <a:off x="778542" y="930007"/>
            <a:ext cx="9737726" cy="470672"/>
          </a:xfrm>
        </p:spPr>
        <p:txBody>
          <a:bodyPr/>
          <a:lstStyle/>
          <a:p>
            <a:r>
              <a:rPr lang="en-US" dirty="0" smtClean="0"/>
              <a:t>Task 2.1. Numerical Simulation (Sensitivity Analysis)</a:t>
            </a:r>
            <a:endParaRPr lang="en-US" dirty="0"/>
          </a:p>
        </p:txBody>
      </p:sp>
      <p:cxnSp>
        <p:nvCxnSpPr>
          <p:cNvPr id="8" name="Straight Connector 7"/>
          <p:cNvCxnSpPr/>
          <p:nvPr/>
        </p:nvCxnSpPr>
        <p:spPr>
          <a:xfrm flipH="1">
            <a:off x="2654710" y="1405300"/>
            <a:ext cx="2481418" cy="885616"/>
          </a:xfrm>
          <a:prstGeom prst="line">
            <a:avLst/>
          </a:prstGeom>
          <a:ln w="22225">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1035152" y="2290916"/>
            <a:ext cx="3239115" cy="646331"/>
          </a:xfrm>
          <a:prstGeom prst="rect">
            <a:avLst/>
          </a:prstGeom>
        </p:spPr>
        <p:txBody>
          <a:bodyPr wrap="square">
            <a:spAutoFit/>
          </a:bodyPr>
          <a:lstStyle/>
          <a:p>
            <a:pPr algn="ctr"/>
            <a:r>
              <a:rPr lang="en-US" dirty="0">
                <a:solidFill>
                  <a:srgbClr val="00000A"/>
                </a:solidFill>
                <a:latin typeface="Calibri" panose="020F0502020204030204" pitchFamily="34" charset="0"/>
                <a:ea typeface="Times New Roman" panose="02020603050405020304" pitchFamily="18" charset="0"/>
                <a:cs typeface="Arial" panose="020B0604020202020204" pitchFamily="34" charset="0"/>
              </a:rPr>
              <a:t>Influence of Local Deterioration on Structural Demands</a:t>
            </a:r>
            <a:endParaRPr lang="en-US" dirty="0"/>
          </a:p>
        </p:txBody>
      </p:sp>
      <p:cxnSp>
        <p:nvCxnSpPr>
          <p:cNvPr id="12" name="Straight Arrow Connector 11"/>
          <p:cNvCxnSpPr>
            <a:stCxn id="9" idx="2"/>
            <a:endCxn id="9" idx="2"/>
          </p:cNvCxnSpPr>
          <p:nvPr/>
        </p:nvCxnSpPr>
        <p:spPr>
          <a:xfrm>
            <a:off x="2654710" y="2937247"/>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p:nvPicPr>
        <p:blipFill>
          <a:blip r:embed="rId2"/>
          <a:stretch>
            <a:fillRect/>
          </a:stretch>
        </p:blipFill>
        <p:spPr>
          <a:xfrm>
            <a:off x="0" y="3090044"/>
            <a:ext cx="2428568" cy="1465638"/>
          </a:xfrm>
          <a:prstGeom prst="rect">
            <a:avLst/>
          </a:prstGeom>
        </p:spPr>
      </p:pic>
      <p:pic>
        <p:nvPicPr>
          <p:cNvPr id="14" name="Picture 13"/>
          <p:cNvPicPr>
            <a:picLocks noChangeAspect="1"/>
          </p:cNvPicPr>
          <p:nvPr/>
        </p:nvPicPr>
        <p:blipFill>
          <a:blip r:embed="rId3"/>
          <a:stretch>
            <a:fillRect/>
          </a:stretch>
        </p:blipFill>
        <p:spPr>
          <a:xfrm>
            <a:off x="2428568" y="3090044"/>
            <a:ext cx="2654710" cy="1619823"/>
          </a:xfrm>
          <a:prstGeom prst="rect">
            <a:avLst/>
          </a:prstGeom>
        </p:spPr>
      </p:pic>
      <p:pic>
        <p:nvPicPr>
          <p:cNvPr id="15" name="Picture 14"/>
          <p:cNvPicPr>
            <a:picLocks noChangeAspect="1"/>
          </p:cNvPicPr>
          <p:nvPr/>
        </p:nvPicPr>
        <p:blipFill>
          <a:blip r:embed="rId4"/>
          <a:stretch>
            <a:fillRect/>
          </a:stretch>
        </p:blipFill>
        <p:spPr>
          <a:xfrm>
            <a:off x="2599308" y="4961078"/>
            <a:ext cx="2313229" cy="1370478"/>
          </a:xfrm>
          <a:prstGeom prst="rect">
            <a:avLst/>
          </a:prstGeom>
        </p:spPr>
      </p:pic>
      <p:pic>
        <p:nvPicPr>
          <p:cNvPr id="16" name="Picture 15"/>
          <p:cNvPicPr>
            <a:picLocks noChangeAspect="1"/>
          </p:cNvPicPr>
          <p:nvPr/>
        </p:nvPicPr>
        <p:blipFill>
          <a:blip r:embed="rId5"/>
          <a:stretch>
            <a:fillRect/>
          </a:stretch>
        </p:blipFill>
        <p:spPr>
          <a:xfrm>
            <a:off x="188607" y="4961078"/>
            <a:ext cx="2310581" cy="1370478"/>
          </a:xfrm>
          <a:prstGeom prst="rect">
            <a:avLst/>
          </a:prstGeom>
        </p:spPr>
      </p:pic>
      <p:cxnSp>
        <p:nvCxnSpPr>
          <p:cNvPr id="18" name="Straight Connector 17"/>
          <p:cNvCxnSpPr/>
          <p:nvPr/>
        </p:nvCxnSpPr>
        <p:spPr>
          <a:xfrm>
            <a:off x="5136128" y="1405300"/>
            <a:ext cx="2464207" cy="885616"/>
          </a:xfrm>
          <a:prstGeom prst="line">
            <a:avLst/>
          </a:prstGeom>
          <a:ln w="22225">
            <a:solidFill>
              <a:schemeClr val="tx1"/>
            </a:solidFill>
            <a:headEnd type="none"/>
            <a:tailEnd type="stealth" w="lg" len="lg"/>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5997989" y="2290916"/>
            <a:ext cx="3239115" cy="646331"/>
          </a:xfrm>
          <a:prstGeom prst="rect">
            <a:avLst/>
          </a:prstGeom>
        </p:spPr>
        <p:txBody>
          <a:bodyPr wrap="square">
            <a:spAutoFit/>
          </a:bodyPr>
          <a:lstStyle/>
          <a:p>
            <a:pPr algn="ctr"/>
            <a:r>
              <a:rPr lang="en-US" dirty="0">
                <a:solidFill>
                  <a:srgbClr val="00000A"/>
                </a:solidFill>
                <a:latin typeface="Calibri" panose="020F0502020204030204" pitchFamily="34" charset="0"/>
                <a:ea typeface="Times New Roman" panose="02020603050405020304" pitchFamily="18" charset="0"/>
                <a:cs typeface="Arial" panose="020B0604020202020204" pitchFamily="34" charset="0"/>
              </a:rPr>
              <a:t>Influence of </a:t>
            </a:r>
            <a:r>
              <a:rPr lang="en-US" dirty="0" smtClean="0">
                <a:solidFill>
                  <a:srgbClr val="00000A"/>
                </a:solidFill>
                <a:latin typeface="Calibri" panose="020F0502020204030204" pitchFamily="34" charset="0"/>
                <a:ea typeface="Times New Roman" panose="02020603050405020304" pitchFamily="18" charset="0"/>
                <a:cs typeface="Arial" panose="020B0604020202020204" pitchFamily="34" charset="0"/>
              </a:rPr>
              <a:t>Deterioration </a:t>
            </a:r>
            <a:r>
              <a:rPr lang="en-US" dirty="0">
                <a:solidFill>
                  <a:srgbClr val="00000A"/>
                </a:solidFill>
                <a:latin typeface="Calibri" panose="020F0502020204030204" pitchFamily="34" charset="0"/>
                <a:ea typeface="Times New Roman" panose="02020603050405020304" pitchFamily="18" charset="0"/>
                <a:cs typeface="Arial" panose="020B0604020202020204" pitchFamily="34" charset="0"/>
              </a:rPr>
              <a:t>on Structural </a:t>
            </a:r>
            <a:r>
              <a:rPr lang="en-US" dirty="0" smtClean="0">
                <a:solidFill>
                  <a:srgbClr val="00000A"/>
                </a:solidFill>
                <a:latin typeface="Calibri" panose="020F0502020204030204" pitchFamily="34" charset="0"/>
                <a:ea typeface="Times New Roman" panose="02020603050405020304" pitchFamily="18" charset="0"/>
                <a:cs typeface="Arial" panose="020B0604020202020204" pitchFamily="34" charset="0"/>
              </a:rPr>
              <a:t>Capacity</a:t>
            </a:r>
            <a:endParaRPr lang="en-US" dirty="0"/>
          </a:p>
        </p:txBody>
      </p:sp>
      <p:pic>
        <p:nvPicPr>
          <p:cNvPr id="24" name="Picture 23">
            <a:extLst>
              <a:ext uri="{FF2B5EF4-FFF2-40B4-BE49-F238E27FC236}">
                <a16:creationId xmlns:a16="http://schemas.microsoft.com/office/drawing/2014/main" id="{BF37EF1E-99F0-D747-8888-F30563EDE1AC}"/>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4428" t="7096" r="4155" b="8524"/>
          <a:stretch/>
        </p:blipFill>
        <p:spPr>
          <a:xfrm>
            <a:off x="5997989" y="3008886"/>
            <a:ext cx="3244645" cy="3401961"/>
          </a:xfrm>
          <a:prstGeom prst="rect">
            <a:avLst/>
          </a:prstGeom>
        </p:spPr>
      </p:pic>
    </p:spTree>
    <p:extLst>
      <p:ext uri="{BB962C8B-B14F-4D97-AF65-F5344CB8AC3E}">
        <p14:creationId xmlns:p14="http://schemas.microsoft.com/office/powerpoint/2010/main" val="282071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26FC63-1745-497C-BA11-0D29D3DF4479}"/>
              </a:ext>
            </a:extLst>
          </p:cNvPr>
          <p:cNvSpPr>
            <a:spLocks noGrp="1"/>
          </p:cNvSpPr>
          <p:nvPr>
            <p:ph type="title"/>
          </p:nvPr>
        </p:nvSpPr>
        <p:spPr/>
        <p:txBody>
          <a:bodyPr/>
          <a:lstStyle/>
          <a:p>
            <a:r>
              <a:rPr lang="en-US" dirty="0" smtClean="0"/>
              <a:t>Overview of Capacity Estimation</a:t>
            </a:r>
            <a:endParaRPr lang="en-US" dirty="0"/>
          </a:p>
        </p:txBody>
      </p:sp>
      <p:sp>
        <p:nvSpPr>
          <p:cNvPr id="5" name="Content Placeholder 4">
            <a:extLst>
              <a:ext uri="{FF2B5EF4-FFF2-40B4-BE49-F238E27FC236}">
                <a16:creationId xmlns:a16="http://schemas.microsoft.com/office/drawing/2014/main" id="{96CC6C4D-90F1-4924-8369-DE36127984D5}"/>
              </a:ext>
            </a:extLst>
          </p:cNvPr>
          <p:cNvSpPr>
            <a:spLocks noGrp="1"/>
          </p:cNvSpPr>
          <p:nvPr>
            <p:ph idx="1"/>
          </p:nvPr>
        </p:nvSpPr>
        <p:spPr>
          <a:xfrm>
            <a:off x="531946" y="1760538"/>
            <a:ext cx="9202604" cy="3268662"/>
          </a:xfrm>
        </p:spPr>
        <p:txBody>
          <a:bodyPr/>
          <a:lstStyle/>
          <a:p>
            <a:pPr marL="0" indent="0">
              <a:buNone/>
            </a:pPr>
            <a:r>
              <a:rPr lang="en-US" sz="2500" b="1" dirty="0" smtClean="0">
                <a:solidFill>
                  <a:srgbClr val="877D6F"/>
                </a:solidFill>
              </a:rPr>
              <a:t>Goal: Estimate the </a:t>
            </a:r>
            <a:r>
              <a:rPr lang="en-US" sz="2500" b="1" i="1" dirty="0" smtClean="0">
                <a:solidFill>
                  <a:srgbClr val="1568B3"/>
                </a:solidFill>
              </a:rPr>
              <a:t>influence of specific defects </a:t>
            </a:r>
            <a:r>
              <a:rPr lang="en-US" sz="2500" b="1" dirty="0" smtClean="0">
                <a:solidFill>
                  <a:srgbClr val="877D6F"/>
                </a:solidFill>
              </a:rPr>
              <a:t>(e.g. </a:t>
            </a:r>
            <a:r>
              <a:rPr lang="en-US" sz="2500" b="1" dirty="0" err="1" smtClean="0">
                <a:solidFill>
                  <a:srgbClr val="877D6F"/>
                </a:solidFill>
              </a:rPr>
              <a:t>delaminations</a:t>
            </a:r>
            <a:r>
              <a:rPr lang="en-US" sz="2500" b="1" dirty="0" smtClean="0">
                <a:solidFill>
                  <a:srgbClr val="877D6F"/>
                </a:solidFill>
              </a:rPr>
              <a:t>, </a:t>
            </a:r>
            <a:r>
              <a:rPr lang="en-US" sz="2500" b="1" dirty="0" err="1" smtClean="0">
                <a:solidFill>
                  <a:srgbClr val="877D6F"/>
                </a:solidFill>
              </a:rPr>
              <a:t>prestressed</a:t>
            </a:r>
            <a:r>
              <a:rPr lang="en-US" sz="2500" b="1" dirty="0" smtClean="0">
                <a:solidFill>
                  <a:srgbClr val="877D6F"/>
                </a:solidFill>
              </a:rPr>
              <a:t> tendon loss, loss of composite action) on </a:t>
            </a:r>
            <a:r>
              <a:rPr lang="en-US" sz="2500" b="1" i="1" dirty="0" smtClean="0">
                <a:solidFill>
                  <a:srgbClr val="1568B3"/>
                </a:solidFill>
              </a:rPr>
              <a:t>flexural behavior</a:t>
            </a:r>
          </a:p>
          <a:p>
            <a:endParaRPr lang="en-US" sz="2800" dirty="0"/>
          </a:p>
          <a:p>
            <a:r>
              <a:rPr lang="en-US" b="1" i="1" dirty="0" smtClean="0">
                <a:solidFill>
                  <a:srgbClr val="1568B3"/>
                </a:solidFill>
              </a:rPr>
              <a:t>Ultimate Moment Capacity </a:t>
            </a:r>
            <a:r>
              <a:rPr lang="en-US" dirty="0" smtClean="0">
                <a:solidFill>
                  <a:srgbClr val="877D6F"/>
                </a:solidFill>
              </a:rPr>
              <a:t>– moment associated with the failure criteria provided by the AASHTO LRFD (generally governed by a maximum concrete compression strain)</a:t>
            </a:r>
          </a:p>
          <a:p>
            <a:endParaRPr lang="en-US" sz="1500" dirty="0" smtClean="0">
              <a:solidFill>
                <a:srgbClr val="877D6F"/>
              </a:solidFill>
            </a:endParaRPr>
          </a:p>
          <a:p>
            <a:r>
              <a:rPr lang="en-US" b="1" i="1" dirty="0" smtClean="0">
                <a:solidFill>
                  <a:srgbClr val="1568B3"/>
                </a:solidFill>
              </a:rPr>
              <a:t>Ductility</a:t>
            </a:r>
            <a:r>
              <a:rPr lang="en-US" dirty="0" smtClean="0"/>
              <a:t> </a:t>
            </a:r>
            <a:r>
              <a:rPr lang="en-US" dirty="0" smtClean="0">
                <a:solidFill>
                  <a:srgbClr val="877D6F"/>
                </a:solidFill>
              </a:rPr>
              <a:t>– the nonlinear deformation capacity of the cross-section (generally reported in terms of a ratio of yield curvature to ultimate curvature)</a:t>
            </a:r>
            <a:endParaRPr lang="en-US" dirty="0" smtClean="0">
              <a:solidFill>
                <a:srgbClr val="877D6F"/>
              </a:solidFill>
            </a:endParaRPr>
          </a:p>
        </p:txBody>
      </p:sp>
    </p:spTree>
    <p:extLst>
      <p:ext uri="{BB962C8B-B14F-4D97-AF65-F5344CB8AC3E}">
        <p14:creationId xmlns:p14="http://schemas.microsoft.com/office/powerpoint/2010/main" val="3320786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29"/>
          <p:cNvSpPr/>
          <p:nvPr/>
        </p:nvSpPr>
        <p:spPr>
          <a:xfrm>
            <a:off x="4766862" y="5231852"/>
            <a:ext cx="897494" cy="1164675"/>
          </a:xfrm>
          <a:custGeom>
            <a:avLst/>
            <a:gdLst>
              <a:gd name="connsiteX0" fmla="*/ 888763 w 897308"/>
              <a:gd name="connsiteY0" fmla="*/ 0 h 1145136"/>
              <a:gd name="connsiteX1" fmla="*/ 8546 w 897308"/>
              <a:gd name="connsiteY1" fmla="*/ 581114 h 1145136"/>
              <a:gd name="connsiteX2" fmla="*/ 0 w 897308"/>
              <a:gd name="connsiteY2" fmla="*/ 1145136 h 1145136"/>
              <a:gd name="connsiteX3" fmla="*/ 897308 w 897308"/>
              <a:gd name="connsiteY3" fmla="*/ 1128045 h 1145136"/>
              <a:gd name="connsiteX4" fmla="*/ 888763 w 897308"/>
              <a:gd name="connsiteY4" fmla="*/ 0 h 1145136"/>
              <a:gd name="connsiteX0" fmla="*/ 900486 w 901057"/>
              <a:gd name="connsiteY0" fmla="*/ 0 h 1168582"/>
              <a:gd name="connsiteX1" fmla="*/ 8546 w 901057"/>
              <a:gd name="connsiteY1" fmla="*/ 604560 h 1168582"/>
              <a:gd name="connsiteX2" fmla="*/ 0 w 901057"/>
              <a:gd name="connsiteY2" fmla="*/ 1168582 h 1168582"/>
              <a:gd name="connsiteX3" fmla="*/ 897308 w 901057"/>
              <a:gd name="connsiteY3" fmla="*/ 1151491 h 1168582"/>
              <a:gd name="connsiteX4" fmla="*/ 900486 w 901057"/>
              <a:gd name="connsiteY4" fmla="*/ 0 h 1168582"/>
              <a:gd name="connsiteX0" fmla="*/ 892670 w 897308"/>
              <a:gd name="connsiteY0" fmla="*/ 0 h 1164675"/>
              <a:gd name="connsiteX1" fmla="*/ 8546 w 897308"/>
              <a:gd name="connsiteY1" fmla="*/ 600653 h 1164675"/>
              <a:gd name="connsiteX2" fmla="*/ 0 w 897308"/>
              <a:gd name="connsiteY2" fmla="*/ 1164675 h 1164675"/>
              <a:gd name="connsiteX3" fmla="*/ 897308 w 897308"/>
              <a:gd name="connsiteY3" fmla="*/ 1147584 h 1164675"/>
              <a:gd name="connsiteX4" fmla="*/ 892670 w 897308"/>
              <a:gd name="connsiteY4" fmla="*/ 0 h 1164675"/>
              <a:gd name="connsiteX0" fmla="*/ 896578 w 897494"/>
              <a:gd name="connsiteY0" fmla="*/ 0 h 1164675"/>
              <a:gd name="connsiteX1" fmla="*/ 8546 w 897494"/>
              <a:gd name="connsiteY1" fmla="*/ 600653 h 1164675"/>
              <a:gd name="connsiteX2" fmla="*/ 0 w 897494"/>
              <a:gd name="connsiteY2" fmla="*/ 1164675 h 1164675"/>
              <a:gd name="connsiteX3" fmla="*/ 897308 w 897494"/>
              <a:gd name="connsiteY3" fmla="*/ 1147584 h 1164675"/>
              <a:gd name="connsiteX4" fmla="*/ 896578 w 897494"/>
              <a:gd name="connsiteY4" fmla="*/ 0 h 1164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7494" h="1164675">
                <a:moveTo>
                  <a:pt x="896578" y="0"/>
                </a:moveTo>
                <a:lnTo>
                  <a:pt x="8546" y="600653"/>
                </a:lnTo>
                <a:lnTo>
                  <a:pt x="0" y="1164675"/>
                </a:lnTo>
                <a:lnTo>
                  <a:pt x="897308" y="1147584"/>
                </a:lnTo>
                <a:cubicBezTo>
                  <a:pt x="894460" y="771569"/>
                  <a:pt x="899426" y="376015"/>
                  <a:pt x="896578" y="0"/>
                </a:cubicBezTo>
                <a:close/>
              </a:path>
            </a:pathLst>
          </a:cu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p:cNvSpPr/>
          <p:nvPr/>
        </p:nvSpPr>
        <p:spPr>
          <a:xfrm>
            <a:off x="5661722" y="4542090"/>
            <a:ext cx="572568" cy="683663"/>
          </a:xfrm>
          <a:custGeom>
            <a:avLst/>
            <a:gdLst>
              <a:gd name="connsiteX0" fmla="*/ 0 w 572568"/>
              <a:gd name="connsiteY0" fmla="*/ 683663 h 683663"/>
              <a:gd name="connsiteX1" fmla="*/ 299103 w 572568"/>
              <a:gd name="connsiteY1" fmla="*/ 495656 h 683663"/>
              <a:gd name="connsiteX2" fmla="*/ 572568 w 572568"/>
              <a:gd name="connsiteY2" fmla="*/ 256374 h 683663"/>
              <a:gd name="connsiteX3" fmla="*/ 564022 w 572568"/>
              <a:gd name="connsiteY3" fmla="*/ 59820 h 683663"/>
              <a:gd name="connsiteX4" fmla="*/ 452927 w 572568"/>
              <a:gd name="connsiteY4" fmla="*/ 0 h 683663"/>
              <a:gd name="connsiteX5" fmla="*/ 0 w 572568"/>
              <a:gd name="connsiteY5" fmla="*/ 0 h 683663"/>
              <a:gd name="connsiteX6" fmla="*/ 0 w 572568"/>
              <a:gd name="connsiteY6" fmla="*/ 683663 h 68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2568" h="683663">
                <a:moveTo>
                  <a:pt x="0" y="683663"/>
                </a:moveTo>
                <a:lnTo>
                  <a:pt x="299103" y="495656"/>
                </a:lnTo>
                <a:lnTo>
                  <a:pt x="572568" y="256374"/>
                </a:lnTo>
                <a:lnTo>
                  <a:pt x="564022" y="59820"/>
                </a:lnTo>
                <a:lnTo>
                  <a:pt x="452927" y="0"/>
                </a:lnTo>
                <a:lnTo>
                  <a:pt x="0" y="0"/>
                </a:lnTo>
                <a:lnTo>
                  <a:pt x="0" y="683663"/>
                </a:lnTo>
                <a:close/>
              </a:path>
            </a:pathLst>
          </a:cu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B426FC63-1745-497C-BA11-0D29D3DF4479}"/>
              </a:ext>
            </a:extLst>
          </p:cNvPr>
          <p:cNvSpPr>
            <a:spLocks noGrp="1"/>
          </p:cNvSpPr>
          <p:nvPr>
            <p:ph type="title"/>
          </p:nvPr>
        </p:nvSpPr>
        <p:spPr/>
        <p:txBody>
          <a:bodyPr/>
          <a:lstStyle/>
          <a:p>
            <a:r>
              <a:rPr lang="en-US" dirty="0" smtClean="0"/>
              <a:t>Overview of Fiber Model</a:t>
            </a:r>
            <a:endParaRPr lang="en-US" dirty="0"/>
          </a:p>
        </p:txBody>
      </p:sp>
      <p:sp>
        <p:nvSpPr>
          <p:cNvPr id="5" name="Content Placeholder 4">
            <a:extLst>
              <a:ext uri="{FF2B5EF4-FFF2-40B4-BE49-F238E27FC236}">
                <a16:creationId xmlns:a16="http://schemas.microsoft.com/office/drawing/2014/main" id="{96CC6C4D-90F1-4924-8369-DE36127984D5}"/>
              </a:ext>
            </a:extLst>
          </p:cNvPr>
          <p:cNvSpPr>
            <a:spLocks noGrp="1"/>
          </p:cNvSpPr>
          <p:nvPr>
            <p:ph idx="1"/>
          </p:nvPr>
        </p:nvSpPr>
        <p:spPr>
          <a:xfrm>
            <a:off x="545390" y="1303338"/>
            <a:ext cx="8890000" cy="1934467"/>
          </a:xfrm>
        </p:spPr>
        <p:txBody>
          <a:bodyPr/>
          <a:lstStyle/>
          <a:p>
            <a:r>
              <a:rPr lang="en-US" b="1" dirty="0" smtClean="0">
                <a:solidFill>
                  <a:srgbClr val="1568B3"/>
                </a:solidFill>
              </a:rPr>
              <a:t>Advantages</a:t>
            </a:r>
            <a:r>
              <a:rPr lang="en-US" b="1" dirty="0" smtClean="0"/>
              <a:t> </a:t>
            </a:r>
            <a:r>
              <a:rPr lang="en-US" sz="2200" dirty="0" smtClean="0">
                <a:solidFill>
                  <a:srgbClr val="877D6F"/>
                </a:solidFill>
              </a:rPr>
              <a:t>– simply yet robust model capable of simulating the nonlinear flexural behavior (both force and deformation) of general cross-sections composed of multiple materials </a:t>
            </a:r>
          </a:p>
          <a:p>
            <a:r>
              <a:rPr lang="en-US" b="1" i="1" dirty="0" smtClean="0">
                <a:solidFill>
                  <a:srgbClr val="1568B3"/>
                </a:solidFill>
              </a:rPr>
              <a:t>Disadvantages</a:t>
            </a:r>
            <a:r>
              <a:rPr lang="en-US" b="1" i="1" dirty="0" smtClean="0"/>
              <a:t> </a:t>
            </a:r>
            <a:r>
              <a:rPr lang="en-US" sz="2200" dirty="0" smtClean="0">
                <a:solidFill>
                  <a:srgbClr val="877D6F"/>
                </a:solidFill>
              </a:rPr>
              <a:t>– requires the use of an assumed strain profile and cannot directly simulate 3D behaviors </a:t>
            </a:r>
          </a:p>
          <a:p>
            <a:endParaRPr lang="en-US" sz="2200" dirty="0">
              <a:solidFill>
                <a:srgbClr val="877D6F"/>
              </a:solidFill>
            </a:endParaRPr>
          </a:p>
          <a:p>
            <a:r>
              <a:rPr lang="en-US" b="1" i="1" dirty="0" smtClean="0">
                <a:solidFill>
                  <a:srgbClr val="1568B3"/>
                </a:solidFill>
              </a:rPr>
              <a:t>Model Overview…</a:t>
            </a:r>
            <a:endParaRPr lang="en-US" b="1" i="1" dirty="0" smtClean="0">
              <a:solidFill>
                <a:srgbClr val="1568B3"/>
              </a:solidFill>
            </a:endParaRPr>
          </a:p>
        </p:txBody>
      </p:sp>
      <p:sp>
        <p:nvSpPr>
          <p:cNvPr id="2" name="Rectangle 1"/>
          <p:cNvSpPr/>
          <p:nvPr/>
        </p:nvSpPr>
        <p:spPr>
          <a:xfrm>
            <a:off x="1140115" y="5029200"/>
            <a:ext cx="752030" cy="12818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1493822" y="5157387"/>
            <a:ext cx="51275" cy="111949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140115" y="6276886"/>
            <a:ext cx="752030" cy="12818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94081" y="4567728"/>
            <a:ext cx="2502032" cy="444381"/>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006570" y="4789918"/>
            <a:ext cx="119641" cy="11109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017866" y="4133774"/>
            <a:ext cx="1977408" cy="307777"/>
          </a:xfrm>
          <a:prstGeom prst="rect">
            <a:avLst/>
          </a:prstGeom>
          <a:noFill/>
        </p:spPr>
        <p:txBody>
          <a:bodyPr wrap="square" rtlCol="0">
            <a:spAutoFit/>
          </a:bodyPr>
          <a:lstStyle/>
          <a:p>
            <a:r>
              <a:rPr lang="en-US" sz="1400" dirty="0" smtClean="0">
                <a:latin typeface="+mj-lt"/>
              </a:rPr>
              <a:t>Element </a:t>
            </a:r>
            <a:r>
              <a:rPr lang="en-US" sz="1400" dirty="0" err="1" smtClean="0">
                <a:latin typeface="+mj-lt"/>
              </a:rPr>
              <a:t>i</a:t>
            </a:r>
            <a:endParaRPr lang="en-US" sz="1400" dirty="0">
              <a:latin typeface="+mj-lt"/>
            </a:endParaRPr>
          </a:p>
        </p:txBody>
      </p:sp>
      <p:cxnSp>
        <p:nvCxnSpPr>
          <p:cNvPr id="12" name="Straight Connector 11"/>
          <p:cNvCxnSpPr/>
          <p:nvPr/>
        </p:nvCxnSpPr>
        <p:spPr>
          <a:xfrm flipH="1" flipV="1">
            <a:off x="1827110" y="4349746"/>
            <a:ext cx="239280" cy="40369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3809733" y="4133774"/>
            <a:ext cx="0" cy="259603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Freeform 17"/>
          <p:cNvSpPr/>
          <p:nvPr/>
        </p:nvSpPr>
        <p:spPr>
          <a:xfrm>
            <a:off x="2570593" y="4542090"/>
            <a:ext cx="1965532" cy="1845891"/>
          </a:xfrm>
          <a:custGeom>
            <a:avLst/>
            <a:gdLst>
              <a:gd name="connsiteX0" fmla="*/ 1247686 w 1965532"/>
              <a:gd name="connsiteY0" fmla="*/ 0 h 1845891"/>
              <a:gd name="connsiteX1" fmla="*/ 1965532 w 1965532"/>
              <a:gd name="connsiteY1" fmla="*/ 0 h 1845891"/>
              <a:gd name="connsiteX2" fmla="*/ 0 w 1965532"/>
              <a:gd name="connsiteY2" fmla="*/ 1845891 h 1845891"/>
              <a:gd name="connsiteX3" fmla="*/ 1239140 w 1965532"/>
              <a:gd name="connsiteY3" fmla="*/ 1845891 h 1845891"/>
              <a:gd name="connsiteX4" fmla="*/ 1247686 w 1965532"/>
              <a:gd name="connsiteY4" fmla="*/ 0 h 1845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5532" h="1845891">
                <a:moveTo>
                  <a:pt x="1247686" y="0"/>
                </a:moveTo>
                <a:lnTo>
                  <a:pt x="1965532" y="0"/>
                </a:lnTo>
                <a:lnTo>
                  <a:pt x="0" y="1845891"/>
                </a:lnTo>
                <a:lnTo>
                  <a:pt x="1239140" y="1845891"/>
                </a:lnTo>
                <a:cubicBezTo>
                  <a:pt x="1241989" y="1236291"/>
                  <a:pt x="1244837" y="626691"/>
                  <a:pt x="1247686" y="0"/>
                </a:cubicBezTo>
                <a:close/>
              </a:path>
            </a:pathLst>
          </a:cu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p:cNvCxnSpPr/>
          <p:nvPr/>
        </p:nvCxnSpPr>
        <p:spPr>
          <a:xfrm>
            <a:off x="2796113" y="5029200"/>
            <a:ext cx="432084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796113" y="4551593"/>
            <a:ext cx="432084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2126211" y="4845465"/>
            <a:ext cx="4990744"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2081704" y="6387981"/>
            <a:ext cx="4990744"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5662746" y="4093830"/>
            <a:ext cx="0" cy="259603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3664192" y="3825806"/>
            <a:ext cx="382953" cy="369332"/>
          </a:xfrm>
          <a:prstGeom prst="rect">
            <a:avLst/>
          </a:prstGeom>
          <a:noFill/>
        </p:spPr>
        <p:txBody>
          <a:bodyPr wrap="square" rtlCol="0">
            <a:spAutoFit/>
          </a:bodyPr>
          <a:lstStyle/>
          <a:p>
            <a:r>
              <a:rPr lang="el-GR" dirty="0" smtClean="0">
                <a:latin typeface="+mj-lt"/>
              </a:rPr>
              <a:t>ε</a:t>
            </a:r>
            <a:endParaRPr lang="en-US" dirty="0">
              <a:latin typeface="+mj-lt"/>
            </a:endParaRPr>
          </a:p>
        </p:txBody>
      </p:sp>
      <p:sp>
        <p:nvSpPr>
          <p:cNvPr id="32" name="TextBox 31"/>
          <p:cNvSpPr txBox="1"/>
          <p:nvPr/>
        </p:nvSpPr>
        <p:spPr>
          <a:xfrm>
            <a:off x="5529649" y="3796743"/>
            <a:ext cx="382953" cy="369332"/>
          </a:xfrm>
          <a:prstGeom prst="rect">
            <a:avLst/>
          </a:prstGeom>
          <a:noFill/>
        </p:spPr>
        <p:txBody>
          <a:bodyPr wrap="square" rtlCol="0">
            <a:spAutoFit/>
          </a:bodyPr>
          <a:lstStyle/>
          <a:p>
            <a:r>
              <a:rPr lang="el-GR" dirty="0" smtClean="0">
                <a:latin typeface="+mj-lt"/>
              </a:rPr>
              <a:t>σ</a:t>
            </a:r>
            <a:endParaRPr lang="en-US" dirty="0">
              <a:latin typeface="+mj-lt"/>
            </a:endParaRPr>
          </a:p>
        </p:txBody>
      </p:sp>
      <p:sp>
        <p:nvSpPr>
          <p:cNvPr id="33" name="TextBox 32"/>
          <p:cNvSpPr txBox="1"/>
          <p:nvPr/>
        </p:nvSpPr>
        <p:spPr>
          <a:xfrm>
            <a:off x="3888084" y="4567535"/>
            <a:ext cx="382953" cy="307777"/>
          </a:xfrm>
          <a:prstGeom prst="rect">
            <a:avLst/>
          </a:prstGeom>
          <a:noFill/>
        </p:spPr>
        <p:txBody>
          <a:bodyPr wrap="square" rtlCol="0">
            <a:spAutoFit/>
          </a:bodyPr>
          <a:lstStyle/>
          <a:p>
            <a:r>
              <a:rPr lang="el-GR" sz="1400" dirty="0" smtClean="0">
                <a:latin typeface="+mj-lt"/>
              </a:rPr>
              <a:t>ε</a:t>
            </a:r>
            <a:r>
              <a:rPr lang="en-US" sz="1400" baseline="-25000" dirty="0" err="1" smtClean="0">
                <a:latin typeface="+mj-lt"/>
              </a:rPr>
              <a:t>i,j</a:t>
            </a:r>
            <a:endParaRPr lang="en-US" sz="1400" baseline="-25000" dirty="0">
              <a:latin typeface="+mj-lt"/>
            </a:endParaRPr>
          </a:p>
        </p:txBody>
      </p:sp>
      <p:sp>
        <p:nvSpPr>
          <p:cNvPr id="34" name="TextBox 33"/>
          <p:cNvSpPr txBox="1"/>
          <p:nvPr/>
        </p:nvSpPr>
        <p:spPr>
          <a:xfrm>
            <a:off x="5721126" y="4550662"/>
            <a:ext cx="382953" cy="307777"/>
          </a:xfrm>
          <a:prstGeom prst="rect">
            <a:avLst/>
          </a:prstGeom>
          <a:noFill/>
        </p:spPr>
        <p:txBody>
          <a:bodyPr wrap="square" rtlCol="0">
            <a:spAutoFit/>
          </a:bodyPr>
          <a:lstStyle/>
          <a:p>
            <a:r>
              <a:rPr lang="el-GR" sz="1400" dirty="0" smtClean="0">
                <a:latin typeface="+mj-lt"/>
              </a:rPr>
              <a:t>σ</a:t>
            </a:r>
            <a:r>
              <a:rPr lang="en-US" sz="1400" baseline="-25000" dirty="0" err="1" smtClean="0">
                <a:latin typeface="+mj-lt"/>
              </a:rPr>
              <a:t>i,j</a:t>
            </a:r>
            <a:endParaRPr lang="en-US" sz="1400" baseline="-25000" dirty="0">
              <a:latin typeface="+mj-lt"/>
            </a:endParaRPr>
          </a:p>
        </p:txBody>
      </p:sp>
      <p:cxnSp>
        <p:nvCxnSpPr>
          <p:cNvPr id="36" name="Straight Connector 35"/>
          <p:cNvCxnSpPr/>
          <p:nvPr/>
        </p:nvCxnSpPr>
        <p:spPr>
          <a:xfrm flipV="1">
            <a:off x="1545097" y="5191416"/>
            <a:ext cx="5597495" cy="8545"/>
          </a:xfrm>
          <a:prstGeom prst="line">
            <a:avLst/>
          </a:prstGeom>
          <a:ln w="28575">
            <a:solidFill>
              <a:schemeClr val="tx1"/>
            </a:solidFill>
            <a:prstDash val="dashDot"/>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277644" y="4845465"/>
            <a:ext cx="19822" cy="1554896"/>
          </a:xfrm>
          <a:prstGeom prst="straightConnector1">
            <a:avLst/>
          </a:prstGeom>
          <a:ln>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2018688" y="5462172"/>
            <a:ext cx="382953" cy="307777"/>
          </a:xfrm>
          <a:prstGeom prst="rect">
            <a:avLst/>
          </a:prstGeom>
          <a:noFill/>
        </p:spPr>
        <p:txBody>
          <a:bodyPr wrap="square" rtlCol="0">
            <a:spAutoFit/>
          </a:bodyPr>
          <a:lstStyle/>
          <a:p>
            <a:r>
              <a:rPr lang="en-US" sz="1400" dirty="0" smtClean="0">
                <a:latin typeface="+mj-lt"/>
              </a:rPr>
              <a:t>d</a:t>
            </a:r>
            <a:r>
              <a:rPr lang="en-US" sz="1400" baseline="-25000" dirty="0" smtClean="0">
                <a:latin typeface="+mj-lt"/>
              </a:rPr>
              <a:t>i</a:t>
            </a:r>
            <a:endParaRPr lang="en-US" sz="1400" baseline="-25000" dirty="0">
              <a:latin typeface="+mj-lt"/>
            </a:endParaRPr>
          </a:p>
        </p:txBody>
      </p:sp>
      <p:sp>
        <p:nvSpPr>
          <p:cNvPr id="42" name="Arc 41"/>
          <p:cNvSpPr/>
          <p:nvPr/>
        </p:nvSpPr>
        <p:spPr>
          <a:xfrm rot="10619106">
            <a:off x="3517326" y="5045270"/>
            <a:ext cx="625282" cy="537444"/>
          </a:xfrm>
          <a:prstGeom prst="arc">
            <a:avLst>
              <a:gd name="adj1" fmla="val 14496192"/>
              <a:gd name="adj2" fmla="val 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TextBox 42"/>
          <p:cNvSpPr txBox="1"/>
          <p:nvPr/>
        </p:nvSpPr>
        <p:spPr>
          <a:xfrm>
            <a:off x="3485115" y="5503833"/>
            <a:ext cx="382953" cy="307777"/>
          </a:xfrm>
          <a:prstGeom prst="rect">
            <a:avLst/>
          </a:prstGeom>
          <a:noFill/>
        </p:spPr>
        <p:txBody>
          <a:bodyPr wrap="square" rtlCol="0">
            <a:spAutoFit/>
          </a:bodyPr>
          <a:lstStyle/>
          <a:p>
            <a:r>
              <a:rPr lang="el-GR" sz="1400" dirty="0" smtClean="0">
                <a:latin typeface="+mj-lt"/>
              </a:rPr>
              <a:t>φ</a:t>
            </a:r>
            <a:r>
              <a:rPr lang="en-US" sz="1400" baseline="-25000" dirty="0" smtClean="0">
                <a:latin typeface="+mj-lt"/>
              </a:rPr>
              <a:t>j</a:t>
            </a:r>
            <a:endParaRPr lang="en-US" sz="1400" baseline="-25000" dirty="0">
              <a:latin typeface="+mj-lt"/>
            </a:endParaRPr>
          </a:p>
        </p:txBody>
      </p:sp>
      <p:sp>
        <p:nvSpPr>
          <p:cNvPr id="45" name="TextBox 44"/>
          <p:cNvSpPr txBox="1"/>
          <p:nvPr/>
        </p:nvSpPr>
        <p:spPr>
          <a:xfrm>
            <a:off x="2347375" y="5510216"/>
            <a:ext cx="448738" cy="307777"/>
          </a:xfrm>
          <a:prstGeom prst="rect">
            <a:avLst/>
          </a:prstGeom>
          <a:noFill/>
        </p:spPr>
        <p:txBody>
          <a:bodyPr wrap="square" rtlCol="0">
            <a:spAutoFit/>
          </a:bodyPr>
          <a:lstStyle/>
          <a:p>
            <a:r>
              <a:rPr lang="en-US" sz="1400" dirty="0" err="1" smtClean="0">
                <a:latin typeface="+mj-lt"/>
              </a:rPr>
              <a:t>NA</a:t>
            </a:r>
            <a:r>
              <a:rPr lang="en-US" sz="1400" baseline="-25000" dirty="0" err="1">
                <a:latin typeface="+mj-lt"/>
              </a:rPr>
              <a:t>j</a:t>
            </a:r>
            <a:endParaRPr lang="en-US" sz="1400" baseline="-25000" dirty="0">
              <a:latin typeface="+mj-lt"/>
            </a:endParaRPr>
          </a:p>
        </p:txBody>
      </p:sp>
      <p:cxnSp>
        <p:nvCxnSpPr>
          <p:cNvPr id="54" name="Straight Arrow Connector 53"/>
          <p:cNvCxnSpPr/>
          <p:nvPr/>
        </p:nvCxnSpPr>
        <p:spPr>
          <a:xfrm flipH="1">
            <a:off x="2393947" y="5199961"/>
            <a:ext cx="16486" cy="1205112"/>
          </a:xfrm>
          <a:prstGeom prst="straightConnector1">
            <a:avLst/>
          </a:prstGeom>
          <a:ln>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63" name="Rectangle 62"/>
          <p:cNvSpPr/>
          <p:nvPr/>
        </p:nvSpPr>
        <p:spPr>
          <a:xfrm>
            <a:off x="6399137" y="4349746"/>
            <a:ext cx="3401165" cy="22858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6647710" y="4525331"/>
            <a:ext cx="3648075" cy="1969770"/>
            <a:chOff x="7415719" y="4644678"/>
            <a:chExt cx="3648075" cy="1969770"/>
          </a:xfrm>
        </p:grpSpPr>
        <p:sp>
          <p:nvSpPr>
            <p:cNvPr id="57" name="TextBox 56"/>
            <p:cNvSpPr txBox="1"/>
            <p:nvPr/>
          </p:nvSpPr>
          <p:spPr>
            <a:xfrm>
              <a:off x="7415719" y="4644678"/>
              <a:ext cx="3648075" cy="1969770"/>
            </a:xfrm>
            <a:prstGeom prst="rect">
              <a:avLst/>
            </a:prstGeom>
            <a:noFill/>
          </p:spPr>
          <p:txBody>
            <a:bodyPr wrap="square" rtlCol="0">
              <a:spAutoFit/>
            </a:bodyPr>
            <a:lstStyle/>
            <a:p>
              <a:r>
                <a:rPr lang="el-GR" dirty="0">
                  <a:latin typeface="+mj-lt"/>
                </a:rPr>
                <a:t>ε</a:t>
              </a:r>
              <a:r>
                <a:rPr lang="en-US" baseline="-25000" dirty="0" err="1" smtClean="0">
                  <a:latin typeface="+mj-lt"/>
                </a:rPr>
                <a:t>i,j</a:t>
              </a:r>
              <a:r>
                <a:rPr lang="en-US" dirty="0" smtClean="0">
                  <a:latin typeface="+mj-lt"/>
                </a:rPr>
                <a:t> = </a:t>
              </a:r>
              <a:r>
                <a:rPr lang="el-GR" dirty="0">
                  <a:latin typeface="+mj-lt"/>
                </a:rPr>
                <a:t>φ</a:t>
              </a:r>
              <a:r>
                <a:rPr lang="en-US" baseline="-25000" dirty="0" smtClean="0">
                  <a:latin typeface="+mj-lt"/>
                </a:rPr>
                <a:t>j</a:t>
              </a:r>
              <a:r>
                <a:rPr lang="en-US" dirty="0" smtClean="0">
                  <a:latin typeface="+mj-lt"/>
                </a:rPr>
                <a:t> (d</a:t>
              </a:r>
              <a:r>
                <a:rPr lang="en-US" baseline="-25000" dirty="0" smtClean="0">
                  <a:latin typeface="+mj-lt"/>
                </a:rPr>
                <a:t>i</a:t>
              </a:r>
              <a:r>
                <a:rPr lang="en-US" dirty="0" smtClean="0">
                  <a:latin typeface="+mj-lt"/>
                </a:rPr>
                <a:t> – </a:t>
              </a:r>
              <a:r>
                <a:rPr lang="en-US" dirty="0" err="1" smtClean="0">
                  <a:latin typeface="+mj-lt"/>
                </a:rPr>
                <a:t>NA</a:t>
              </a:r>
              <a:r>
                <a:rPr lang="en-US" baseline="-25000" dirty="0" err="1" smtClean="0">
                  <a:latin typeface="+mj-lt"/>
                </a:rPr>
                <a:t>j</a:t>
              </a:r>
              <a:r>
                <a:rPr lang="en-US" dirty="0" smtClean="0">
                  <a:latin typeface="+mj-lt"/>
                </a:rPr>
                <a:t>)</a:t>
              </a:r>
              <a:endParaRPr lang="en-US" baseline="-25000" dirty="0">
                <a:latin typeface="+mj-lt"/>
              </a:endParaRPr>
            </a:p>
            <a:p>
              <a:r>
                <a:rPr lang="el-GR" dirty="0">
                  <a:latin typeface="+mj-lt"/>
                </a:rPr>
                <a:t>σ</a:t>
              </a:r>
              <a:r>
                <a:rPr lang="en-US" baseline="-25000" dirty="0" err="1" smtClean="0">
                  <a:latin typeface="+mj-lt"/>
                </a:rPr>
                <a:t>i,j</a:t>
              </a:r>
              <a:r>
                <a:rPr lang="en-US" dirty="0" smtClean="0">
                  <a:latin typeface="+mj-lt"/>
                </a:rPr>
                <a:t> </a:t>
              </a:r>
              <a:r>
                <a:rPr lang="en-US" dirty="0">
                  <a:latin typeface="+mj-lt"/>
                  <a:sym typeface="Wingdings" panose="05000000000000000000" pitchFamily="2" charset="2"/>
                </a:rPr>
                <a:t>=</a:t>
              </a:r>
              <a:r>
                <a:rPr lang="en-US" dirty="0" smtClean="0">
                  <a:latin typeface="+mj-lt"/>
                  <a:sym typeface="Wingdings" panose="05000000000000000000" pitchFamily="2" charset="2"/>
                </a:rPr>
                <a:t> f(</a:t>
              </a:r>
              <a:r>
                <a:rPr lang="el-GR" dirty="0">
                  <a:latin typeface="+mj-lt"/>
                </a:rPr>
                <a:t>ε</a:t>
              </a:r>
              <a:r>
                <a:rPr lang="en-US" baseline="-25000" dirty="0" err="1" smtClean="0">
                  <a:latin typeface="+mj-lt"/>
                </a:rPr>
                <a:t>i,j</a:t>
              </a:r>
              <a:r>
                <a:rPr lang="en-US" dirty="0" smtClean="0">
                  <a:latin typeface="+mj-lt"/>
                </a:rPr>
                <a:t>) </a:t>
              </a:r>
              <a:r>
                <a:rPr lang="en-US" sz="1400" dirty="0" smtClean="0">
                  <a:latin typeface="+mj-lt"/>
                </a:rPr>
                <a:t>(nonlinear material model)</a:t>
              </a:r>
              <a:endParaRPr lang="en-US" sz="1400" baseline="-25000" dirty="0">
                <a:latin typeface="+mj-lt"/>
              </a:endParaRPr>
            </a:p>
            <a:p>
              <a:r>
                <a:rPr lang="en-US" dirty="0" err="1" smtClean="0">
                  <a:latin typeface="+mj-lt"/>
                </a:rPr>
                <a:t>P</a:t>
              </a:r>
              <a:r>
                <a:rPr lang="en-US" baseline="-25000" dirty="0" err="1" smtClean="0">
                  <a:latin typeface="+mj-lt"/>
                </a:rPr>
                <a:t>j</a:t>
              </a:r>
              <a:r>
                <a:rPr lang="en-US" dirty="0" smtClean="0">
                  <a:latin typeface="+mj-lt"/>
                </a:rPr>
                <a:t> = </a:t>
              </a:r>
              <a:r>
                <a:rPr lang="el-GR" dirty="0" smtClean="0">
                  <a:latin typeface="+mj-lt"/>
                </a:rPr>
                <a:t>Σ</a:t>
              </a:r>
              <a:r>
                <a:rPr lang="el-GR" dirty="0">
                  <a:latin typeface="+mj-lt"/>
                </a:rPr>
                <a:t> σ</a:t>
              </a:r>
              <a:r>
                <a:rPr lang="en-US" baseline="-25000" dirty="0" err="1">
                  <a:latin typeface="+mj-lt"/>
                </a:rPr>
                <a:t>i,j</a:t>
              </a:r>
              <a:r>
                <a:rPr lang="en-US" dirty="0">
                  <a:latin typeface="+mj-lt"/>
                </a:rPr>
                <a:t> </a:t>
              </a:r>
              <a:r>
                <a:rPr lang="en-US" dirty="0" smtClean="0">
                  <a:latin typeface="+mj-lt"/>
                </a:rPr>
                <a:t>A</a:t>
              </a:r>
              <a:r>
                <a:rPr lang="en-US" baseline="-25000" dirty="0" smtClean="0">
                  <a:latin typeface="+mj-lt"/>
                </a:rPr>
                <a:t>i</a:t>
              </a:r>
              <a:r>
                <a:rPr lang="en-US" dirty="0" smtClean="0">
                  <a:latin typeface="+mj-lt"/>
                </a:rPr>
                <a:t> = 0 </a:t>
              </a:r>
              <a:r>
                <a:rPr lang="en-US" sz="1400" dirty="0" smtClean="0">
                  <a:latin typeface="+mj-lt"/>
                </a:rPr>
                <a:t>(constraint)</a:t>
              </a:r>
            </a:p>
            <a:p>
              <a:endParaRPr lang="en-US" sz="800" dirty="0" smtClean="0">
                <a:latin typeface="+mj-lt"/>
              </a:endParaRPr>
            </a:p>
            <a:p>
              <a:r>
                <a:rPr lang="en-US" sz="1400" dirty="0" smtClean="0">
                  <a:latin typeface="+mj-lt"/>
                </a:rPr>
                <a:t>	   </a:t>
              </a:r>
              <a:r>
                <a:rPr lang="en-US" sz="1400" dirty="0" err="1" smtClean="0">
                  <a:latin typeface="+mj-lt"/>
                </a:rPr>
                <a:t>NA</a:t>
              </a:r>
              <a:r>
                <a:rPr lang="en-US" sz="1400" baseline="-25000" dirty="0" err="1" smtClean="0">
                  <a:latin typeface="+mj-lt"/>
                </a:rPr>
                <a:t>j</a:t>
              </a:r>
              <a:endParaRPr lang="en-US" sz="1400" dirty="0" smtClean="0">
                <a:latin typeface="+mj-lt"/>
              </a:endParaRPr>
            </a:p>
            <a:p>
              <a:endParaRPr lang="en-US" sz="1400" dirty="0" smtClean="0">
                <a:latin typeface="+mj-lt"/>
              </a:endParaRPr>
            </a:p>
            <a:p>
              <a:r>
                <a:rPr lang="en-US" sz="1400" dirty="0" err="1" smtClean="0">
                  <a:latin typeface="+mj-lt"/>
                </a:rPr>
                <a:t>M</a:t>
              </a:r>
              <a:r>
                <a:rPr lang="en-US" sz="1400" baseline="-25000" dirty="0" err="1" smtClean="0">
                  <a:latin typeface="+mj-lt"/>
                </a:rPr>
                <a:t>j</a:t>
              </a:r>
              <a:r>
                <a:rPr lang="en-US" sz="1400" dirty="0" smtClean="0">
                  <a:latin typeface="+mj-lt"/>
                </a:rPr>
                <a:t> = </a:t>
              </a:r>
              <a:r>
                <a:rPr lang="el-GR" sz="1400" dirty="0"/>
                <a:t>Σ σ</a:t>
              </a:r>
              <a:r>
                <a:rPr lang="en-US" sz="1400" baseline="-25000" dirty="0" err="1"/>
                <a:t>i,j</a:t>
              </a:r>
              <a:r>
                <a:rPr lang="en-US" sz="1400" dirty="0"/>
                <a:t> A</a:t>
              </a:r>
              <a:r>
                <a:rPr lang="en-US" sz="1400" baseline="-25000" dirty="0"/>
                <a:t>i</a:t>
              </a:r>
              <a:r>
                <a:rPr lang="en-US" sz="1400" dirty="0"/>
                <a:t> </a:t>
              </a:r>
              <a:r>
                <a:rPr lang="en-US" sz="1400" dirty="0" smtClean="0"/>
                <a:t>d</a:t>
              </a:r>
              <a:r>
                <a:rPr lang="en-US" sz="1400" baseline="-25000" dirty="0" smtClean="0"/>
                <a:t>i</a:t>
              </a:r>
              <a:endParaRPr lang="en-US" sz="1400" dirty="0">
                <a:latin typeface="+mj-lt"/>
              </a:endParaRPr>
            </a:p>
            <a:p>
              <a:endParaRPr lang="en-US" dirty="0">
                <a:latin typeface="+mj-lt"/>
              </a:endParaRPr>
            </a:p>
          </p:txBody>
        </p:sp>
        <p:cxnSp>
          <p:nvCxnSpPr>
            <p:cNvPr id="59" name="Straight Connector 58"/>
            <p:cNvCxnSpPr/>
            <p:nvPr/>
          </p:nvCxnSpPr>
          <p:spPr>
            <a:xfrm>
              <a:off x="8011887" y="5496624"/>
              <a:ext cx="0" cy="27225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8001000" y="5768879"/>
              <a:ext cx="504825" cy="0"/>
            </a:xfrm>
            <a:prstGeom prst="line">
              <a:avLst/>
            </a:prstGeom>
            <a:ln w="2857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74257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D9CB6-BDBD-47A8-A242-0DC37E1E5AB3}"/>
              </a:ext>
            </a:extLst>
          </p:cNvPr>
          <p:cNvSpPr>
            <a:spLocks noGrp="1"/>
          </p:cNvSpPr>
          <p:nvPr>
            <p:ph type="title"/>
          </p:nvPr>
        </p:nvSpPr>
        <p:spPr>
          <a:xfrm>
            <a:off x="478631" y="892745"/>
            <a:ext cx="8872538" cy="1118444"/>
          </a:xfrm>
        </p:spPr>
        <p:txBody>
          <a:bodyPr/>
          <a:lstStyle/>
          <a:p>
            <a:r>
              <a:rPr lang="en-US" dirty="0"/>
              <a:t>Software Implementation (MATLAB) </a:t>
            </a:r>
          </a:p>
        </p:txBody>
      </p:sp>
      <p:sp>
        <p:nvSpPr>
          <p:cNvPr id="5" name="Rectangle 4">
            <a:extLst>
              <a:ext uri="{FF2B5EF4-FFF2-40B4-BE49-F238E27FC236}">
                <a16:creationId xmlns:a16="http://schemas.microsoft.com/office/drawing/2014/main" id="{4DC677AB-9285-4C5B-8F08-3FBDA8750104}"/>
              </a:ext>
            </a:extLst>
          </p:cNvPr>
          <p:cNvSpPr/>
          <p:nvPr/>
        </p:nvSpPr>
        <p:spPr>
          <a:xfrm>
            <a:off x="5614526" y="3444329"/>
            <a:ext cx="1820199" cy="1178687"/>
          </a:xfrm>
          <a:prstGeom prst="rect">
            <a:avLst/>
          </a:prstGeom>
          <a:solidFill>
            <a:srgbClr val="A47B2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25" dirty="0">
                <a:solidFill>
                  <a:schemeClr val="bg1"/>
                </a:solidFill>
                <a:latin typeface="+mj-lt"/>
              </a:rPr>
              <a:t>Preprocessing</a:t>
            </a:r>
          </a:p>
        </p:txBody>
      </p:sp>
      <p:grpSp>
        <p:nvGrpSpPr>
          <p:cNvPr id="10" name="Group 9">
            <a:extLst>
              <a:ext uri="{FF2B5EF4-FFF2-40B4-BE49-F238E27FC236}">
                <a16:creationId xmlns:a16="http://schemas.microsoft.com/office/drawing/2014/main" id="{3B69E022-4DCE-41D0-9B4A-F526C7492CB6}"/>
              </a:ext>
            </a:extLst>
          </p:cNvPr>
          <p:cNvGrpSpPr/>
          <p:nvPr/>
        </p:nvGrpSpPr>
        <p:grpSpPr>
          <a:xfrm>
            <a:off x="4306179" y="1939380"/>
            <a:ext cx="4436894" cy="1178687"/>
            <a:chOff x="2388094" y="1825625"/>
            <a:chExt cx="5258541" cy="1396962"/>
          </a:xfrm>
          <a:solidFill>
            <a:srgbClr val="1568B3"/>
          </a:solidFill>
        </p:grpSpPr>
        <p:sp>
          <p:nvSpPr>
            <p:cNvPr id="4" name="Rectangle 3">
              <a:extLst>
                <a:ext uri="{FF2B5EF4-FFF2-40B4-BE49-F238E27FC236}">
                  <a16:creationId xmlns:a16="http://schemas.microsoft.com/office/drawing/2014/main" id="{D646088A-7234-4772-BEC7-4FED6A56EFFF}"/>
                </a:ext>
              </a:extLst>
            </p:cNvPr>
            <p:cNvSpPr/>
            <p:nvPr/>
          </p:nvSpPr>
          <p:spPr>
            <a:xfrm>
              <a:off x="2388094" y="1825625"/>
              <a:ext cx="2157273" cy="1396962"/>
            </a:xfrm>
            <a:prstGeom prst="rect">
              <a:avLst/>
            </a:prstGeom>
            <a:grp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025" dirty="0">
                  <a:latin typeface="+mj-lt"/>
                </a:rPr>
                <a:t>Structural Parameters</a:t>
              </a:r>
            </a:p>
          </p:txBody>
        </p:sp>
        <p:sp>
          <p:nvSpPr>
            <p:cNvPr id="6" name="Rectangle 5">
              <a:extLst>
                <a:ext uri="{FF2B5EF4-FFF2-40B4-BE49-F238E27FC236}">
                  <a16:creationId xmlns:a16="http://schemas.microsoft.com/office/drawing/2014/main" id="{1AD20FEA-CFF9-45CF-9D3B-5656A111E4F6}"/>
                </a:ext>
              </a:extLst>
            </p:cNvPr>
            <p:cNvSpPr/>
            <p:nvPr/>
          </p:nvSpPr>
          <p:spPr>
            <a:xfrm>
              <a:off x="5489362" y="1825625"/>
              <a:ext cx="2157273" cy="1396962"/>
            </a:xfrm>
            <a:prstGeom prst="rect">
              <a:avLst/>
            </a:prstGeom>
            <a:grp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025" dirty="0">
                  <a:latin typeface="+mj-lt"/>
                </a:rPr>
                <a:t>Defect Definition</a:t>
              </a:r>
            </a:p>
          </p:txBody>
        </p:sp>
      </p:grpSp>
      <p:sp>
        <p:nvSpPr>
          <p:cNvPr id="7" name="Rectangle 6">
            <a:extLst>
              <a:ext uri="{FF2B5EF4-FFF2-40B4-BE49-F238E27FC236}">
                <a16:creationId xmlns:a16="http://schemas.microsoft.com/office/drawing/2014/main" id="{6C95F76F-34AC-4EEF-9AD3-86A98499FE9A}"/>
              </a:ext>
            </a:extLst>
          </p:cNvPr>
          <p:cNvSpPr/>
          <p:nvPr/>
        </p:nvSpPr>
        <p:spPr>
          <a:xfrm>
            <a:off x="5614526" y="5077865"/>
            <a:ext cx="1820199" cy="1178687"/>
          </a:xfrm>
          <a:prstGeom prst="rect">
            <a:avLst/>
          </a:prstGeom>
          <a:solidFill>
            <a:srgbClr val="877D6F"/>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025" dirty="0">
                <a:latin typeface="+mj-lt"/>
              </a:rPr>
              <a:t>Moment Curvature</a:t>
            </a:r>
          </a:p>
        </p:txBody>
      </p:sp>
      <p:sp>
        <p:nvSpPr>
          <p:cNvPr id="14" name="Arc 13">
            <a:extLst>
              <a:ext uri="{FF2B5EF4-FFF2-40B4-BE49-F238E27FC236}">
                <a16:creationId xmlns:a16="http://schemas.microsoft.com/office/drawing/2014/main" id="{5DD2DA59-8BFE-4EFB-98B7-333EB53672CE}"/>
              </a:ext>
            </a:extLst>
          </p:cNvPr>
          <p:cNvSpPr/>
          <p:nvPr/>
        </p:nvSpPr>
        <p:spPr>
          <a:xfrm rot="5400000">
            <a:off x="7121684" y="2745077"/>
            <a:ext cx="1229695" cy="971897"/>
          </a:xfrm>
          <a:prstGeom prst="arc">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Arc 14">
            <a:extLst>
              <a:ext uri="{FF2B5EF4-FFF2-40B4-BE49-F238E27FC236}">
                <a16:creationId xmlns:a16="http://schemas.microsoft.com/office/drawing/2014/main" id="{03B338DF-8C81-4EDF-A6F5-DD1017A58BA6}"/>
              </a:ext>
            </a:extLst>
          </p:cNvPr>
          <p:cNvSpPr/>
          <p:nvPr/>
        </p:nvSpPr>
        <p:spPr>
          <a:xfrm rot="16200000" flipH="1">
            <a:off x="4697871" y="2745076"/>
            <a:ext cx="1229695" cy="971897"/>
          </a:xfrm>
          <a:prstGeom prst="arc">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8623CCF9-4744-4737-9FAB-698FB928E40A}"/>
              </a:ext>
            </a:extLst>
          </p:cNvPr>
          <p:cNvCxnSpPr>
            <a:cxnSpLocks/>
          </p:cNvCxnSpPr>
          <p:nvPr/>
        </p:nvCxnSpPr>
        <p:spPr>
          <a:xfrm>
            <a:off x="6524625" y="4684066"/>
            <a:ext cx="0" cy="328020"/>
          </a:xfrm>
          <a:prstGeom prst="straightConnector1">
            <a:avLst/>
          </a:prstGeom>
          <a:ln w="254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31C3DB0-E0FE-41BA-98A9-16AF1B30511E}"/>
              </a:ext>
            </a:extLst>
          </p:cNvPr>
          <p:cNvSpPr txBox="1"/>
          <p:nvPr/>
        </p:nvSpPr>
        <p:spPr>
          <a:xfrm>
            <a:off x="193320" y="1443579"/>
            <a:ext cx="5543550" cy="4804585"/>
          </a:xfrm>
          <a:prstGeom prst="rect">
            <a:avLst/>
          </a:prstGeom>
          <a:noFill/>
        </p:spPr>
        <p:txBody>
          <a:bodyPr wrap="square" rtlCol="0">
            <a:spAutoFit/>
          </a:bodyPr>
          <a:lstStyle/>
          <a:p>
            <a:pPr>
              <a:lnSpc>
                <a:spcPct val="550000"/>
              </a:lnSpc>
            </a:pPr>
            <a:r>
              <a:rPr lang="en-US" sz="1856" b="1" dirty="0">
                <a:solidFill>
                  <a:srgbClr val="1568B3"/>
                </a:solidFill>
              </a:rPr>
              <a:t>User Input</a:t>
            </a:r>
          </a:p>
          <a:p>
            <a:pPr>
              <a:lnSpc>
                <a:spcPct val="550000"/>
              </a:lnSpc>
            </a:pPr>
            <a:r>
              <a:rPr lang="en-US" sz="1856" b="1" dirty="0">
                <a:solidFill>
                  <a:srgbClr val="A47B20"/>
                </a:solidFill>
              </a:rPr>
              <a:t>Software Translation</a:t>
            </a:r>
          </a:p>
          <a:p>
            <a:pPr>
              <a:lnSpc>
                <a:spcPct val="550000"/>
              </a:lnSpc>
            </a:pPr>
            <a:r>
              <a:rPr lang="en-US" sz="1856" b="1" dirty="0">
                <a:solidFill>
                  <a:srgbClr val="877D6F"/>
                </a:solidFill>
              </a:rPr>
              <a:t>Optimization </a:t>
            </a:r>
            <a:r>
              <a:rPr lang="en-US" sz="1856" b="1" dirty="0" smtClean="0">
                <a:solidFill>
                  <a:srgbClr val="877D6F"/>
                </a:solidFill>
              </a:rPr>
              <a:t>(solve for </a:t>
            </a:r>
            <a:r>
              <a:rPr lang="en-US" sz="1856" b="1" dirty="0" err="1" smtClean="0">
                <a:solidFill>
                  <a:srgbClr val="877D6F"/>
                </a:solidFill>
              </a:rPr>
              <a:t>Na</a:t>
            </a:r>
            <a:r>
              <a:rPr lang="en-US" sz="1856" b="1" baseline="-25000" dirty="0" err="1" smtClean="0">
                <a:solidFill>
                  <a:srgbClr val="877D6F"/>
                </a:solidFill>
              </a:rPr>
              <a:t>j</a:t>
            </a:r>
            <a:r>
              <a:rPr lang="en-US" sz="1856" b="1" dirty="0" smtClean="0">
                <a:solidFill>
                  <a:srgbClr val="877D6F"/>
                </a:solidFill>
              </a:rPr>
              <a:t> to satisfy </a:t>
            </a:r>
            <a:r>
              <a:rPr lang="en-US" sz="1856" b="1" dirty="0" err="1" smtClean="0">
                <a:solidFill>
                  <a:srgbClr val="877D6F"/>
                </a:solidFill>
              </a:rPr>
              <a:t>ΣF</a:t>
            </a:r>
            <a:r>
              <a:rPr lang="en-US" sz="1856" b="1" baseline="-25000" dirty="0" err="1" smtClean="0">
                <a:solidFill>
                  <a:srgbClr val="877D6F"/>
                </a:solidFill>
              </a:rPr>
              <a:t>j</a:t>
            </a:r>
            <a:r>
              <a:rPr lang="en-US" sz="1856" b="1" dirty="0" smtClean="0">
                <a:solidFill>
                  <a:srgbClr val="877D6F"/>
                </a:solidFill>
              </a:rPr>
              <a:t> = 0)</a:t>
            </a:r>
            <a:endParaRPr lang="en-US" sz="1856" b="1" dirty="0">
              <a:solidFill>
                <a:srgbClr val="877D6F"/>
              </a:solidFill>
            </a:endParaRPr>
          </a:p>
        </p:txBody>
      </p:sp>
    </p:spTree>
    <p:extLst>
      <p:ext uri="{BB962C8B-B14F-4D97-AF65-F5344CB8AC3E}">
        <p14:creationId xmlns:p14="http://schemas.microsoft.com/office/powerpoint/2010/main" val="5910326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986EB-1A68-4A0D-9030-1BA482DF6D81}"/>
              </a:ext>
            </a:extLst>
          </p:cNvPr>
          <p:cNvSpPr>
            <a:spLocks noGrp="1"/>
          </p:cNvSpPr>
          <p:nvPr>
            <p:ph type="title"/>
          </p:nvPr>
        </p:nvSpPr>
        <p:spPr/>
        <p:txBody>
          <a:bodyPr/>
          <a:lstStyle/>
          <a:p>
            <a:r>
              <a:rPr lang="en-US" dirty="0"/>
              <a:t>User Input</a:t>
            </a:r>
          </a:p>
        </p:txBody>
      </p:sp>
      <p:sp>
        <p:nvSpPr>
          <p:cNvPr id="3" name="Content Placeholder 2">
            <a:extLst>
              <a:ext uri="{FF2B5EF4-FFF2-40B4-BE49-F238E27FC236}">
                <a16:creationId xmlns:a16="http://schemas.microsoft.com/office/drawing/2014/main" id="{593CF791-FDAA-4AC6-9648-72F3D4A2A969}"/>
              </a:ext>
            </a:extLst>
          </p:cNvPr>
          <p:cNvSpPr>
            <a:spLocks noGrp="1"/>
          </p:cNvSpPr>
          <p:nvPr>
            <p:ph idx="1"/>
          </p:nvPr>
        </p:nvSpPr>
        <p:spPr>
          <a:xfrm>
            <a:off x="5350272" y="1855788"/>
            <a:ext cx="4775993" cy="3994852"/>
          </a:xfrm>
        </p:spPr>
        <p:txBody>
          <a:bodyPr>
            <a:noAutofit/>
          </a:bodyPr>
          <a:lstStyle/>
          <a:p>
            <a:r>
              <a:rPr lang="en-US" sz="2500" b="1" dirty="0" smtClean="0">
                <a:solidFill>
                  <a:srgbClr val="1568B3"/>
                </a:solidFill>
              </a:rPr>
              <a:t>Automated Girder Sizing</a:t>
            </a:r>
          </a:p>
          <a:p>
            <a:pPr lvl="1"/>
            <a:r>
              <a:rPr lang="en-US" sz="2100" b="1" dirty="0" smtClean="0">
                <a:solidFill>
                  <a:srgbClr val="877D6F"/>
                </a:solidFill>
              </a:rPr>
              <a:t>AASHTO LRFD specifications</a:t>
            </a:r>
          </a:p>
          <a:p>
            <a:r>
              <a:rPr lang="en-US" sz="2500" b="1" dirty="0" smtClean="0">
                <a:solidFill>
                  <a:srgbClr val="1568B3"/>
                </a:solidFill>
              </a:rPr>
              <a:t>Steel Multi-girder Bridges</a:t>
            </a:r>
            <a:endParaRPr lang="en-US" sz="2500" b="1" dirty="0">
              <a:solidFill>
                <a:srgbClr val="1568B3"/>
              </a:solidFill>
            </a:endParaRPr>
          </a:p>
          <a:p>
            <a:pPr lvl="1"/>
            <a:r>
              <a:rPr lang="en-US" sz="2100" b="1" dirty="0" smtClean="0">
                <a:solidFill>
                  <a:srgbClr val="877D6F"/>
                </a:solidFill>
              </a:rPr>
              <a:t>Select wide flange or built-up girder</a:t>
            </a:r>
            <a:endParaRPr lang="en-US" sz="2100" b="1" dirty="0">
              <a:solidFill>
                <a:srgbClr val="877D6F"/>
              </a:solidFill>
            </a:endParaRPr>
          </a:p>
          <a:p>
            <a:r>
              <a:rPr lang="en-US" sz="2500" b="1" dirty="0" err="1" smtClean="0">
                <a:solidFill>
                  <a:srgbClr val="1568B3"/>
                </a:solidFill>
              </a:rPr>
              <a:t>Prestressed</a:t>
            </a:r>
            <a:r>
              <a:rPr lang="en-US" sz="2500" b="1" dirty="0">
                <a:solidFill>
                  <a:srgbClr val="1568B3"/>
                </a:solidFill>
              </a:rPr>
              <a:t> </a:t>
            </a:r>
            <a:r>
              <a:rPr lang="en-US" sz="2500" b="1" dirty="0" smtClean="0">
                <a:solidFill>
                  <a:srgbClr val="1568B3"/>
                </a:solidFill>
              </a:rPr>
              <a:t>Concrete Multi-girder Bridges</a:t>
            </a:r>
            <a:endParaRPr lang="en-US" sz="2500" b="1" dirty="0">
              <a:solidFill>
                <a:srgbClr val="1568B3"/>
              </a:solidFill>
            </a:endParaRPr>
          </a:p>
          <a:p>
            <a:pPr lvl="1"/>
            <a:r>
              <a:rPr lang="en-US" sz="2100" b="1" dirty="0">
                <a:solidFill>
                  <a:srgbClr val="877D6F"/>
                </a:solidFill>
              </a:rPr>
              <a:t>Select AASHTO or Bulb-Tee section</a:t>
            </a:r>
          </a:p>
          <a:p>
            <a:pPr lvl="1"/>
            <a:r>
              <a:rPr lang="en-US" sz="2100" b="1" dirty="0" smtClean="0">
                <a:solidFill>
                  <a:srgbClr val="877D6F"/>
                </a:solidFill>
              </a:rPr>
              <a:t>Specify </a:t>
            </a:r>
            <a:r>
              <a:rPr lang="en-US" sz="2100" b="1" dirty="0">
                <a:solidFill>
                  <a:srgbClr val="877D6F"/>
                </a:solidFill>
              </a:rPr>
              <a:t>diameter and number of </a:t>
            </a:r>
            <a:r>
              <a:rPr lang="en-US" sz="2100" b="1" dirty="0">
                <a:solidFill>
                  <a:srgbClr val="877D6F"/>
                </a:solidFill>
              </a:rPr>
              <a:t>prestressing strands</a:t>
            </a:r>
          </a:p>
          <a:p>
            <a:endParaRPr lang="en-US" sz="2500" b="1" dirty="0">
              <a:solidFill>
                <a:srgbClr val="877D6F"/>
              </a:solidFill>
            </a:endParaRPr>
          </a:p>
        </p:txBody>
      </p:sp>
      <p:sp>
        <p:nvSpPr>
          <p:cNvPr id="4" name="Content Placeholder 2">
            <a:extLst>
              <a:ext uri="{FF2B5EF4-FFF2-40B4-BE49-F238E27FC236}">
                <a16:creationId xmlns:a16="http://schemas.microsoft.com/office/drawing/2014/main" id="{0FBCCFF4-7EB6-43F1-948D-E5D91E6179FC}"/>
              </a:ext>
            </a:extLst>
          </p:cNvPr>
          <p:cNvSpPr txBox="1">
            <a:spLocks/>
          </p:cNvSpPr>
          <p:nvPr/>
        </p:nvSpPr>
        <p:spPr>
          <a:xfrm>
            <a:off x="4195167" y="2707705"/>
            <a:ext cx="5931098" cy="1211535"/>
          </a:xfrm>
          <a:prstGeom prst="rect">
            <a:avLst/>
          </a:prstGeom>
        </p:spPr>
        <p:txBody>
          <a:bodyPr vert="horz" lIns="77153" tIns="38576" rIns="77153" bIns="38576"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25" dirty="0"/>
          </a:p>
        </p:txBody>
      </p:sp>
      <p:sp>
        <p:nvSpPr>
          <p:cNvPr id="6" name="Content Placeholder 4">
            <a:extLst>
              <a:ext uri="{FF2B5EF4-FFF2-40B4-BE49-F238E27FC236}">
                <a16:creationId xmlns:a16="http://schemas.microsoft.com/office/drawing/2014/main" id="{96CC6C4D-90F1-4924-8369-DE36127984D5}"/>
              </a:ext>
            </a:extLst>
          </p:cNvPr>
          <p:cNvSpPr txBox="1">
            <a:spLocks/>
          </p:cNvSpPr>
          <p:nvPr/>
        </p:nvSpPr>
        <p:spPr bwMode="auto">
          <a:xfrm>
            <a:off x="495963" y="1855788"/>
            <a:ext cx="4630604" cy="326866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342900" indent="-342900" algn="l" rtl="0" eaLnBrk="0" fontAlgn="base" hangingPunct="0">
              <a:spcBef>
                <a:spcPct val="20000"/>
              </a:spcBef>
              <a:spcAft>
                <a:spcPct val="0"/>
              </a:spcAft>
              <a:buClr>
                <a:srgbClr val="1568B3"/>
              </a:buClr>
              <a:buChar char="•"/>
              <a:defRPr sz="2400">
                <a:solidFill>
                  <a:schemeClr val="tx1"/>
                </a:solidFill>
                <a:latin typeface="Calibri" pitchFamily="34" charset="0"/>
                <a:ea typeface="ＭＳ Ｐゴシック" pitchFamily="-65" charset="-128"/>
                <a:cs typeface="ＭＳ Ｐゴシック" pitchFamily="-65" charset="-128"/>
              </a:defRPr>
            </a:lvl1pPr>
            <a:lvl2pPr marL="571500" indent="-228600" algn="l" rtl="0" eaLnBrk="0" fontAlgn="base" hangingPunct="0">
              <a:spcBef>
                <a:spcPct val="20000"/>
              </a:spcBef>
              <a:spcAft>
                <a:spcPct val="0"/>
              </a:spcAft>
              <a:buClr>
                <a:srgbClr val="1568B3"/>
              </a:buClr>
              <a:buChar char="•"/>
              <a:defRPr sz="2000">
                <a:solidFill>
                  <a:schemeClr val="tx1"/>
                </a:solidFill>
                <a:latin typeface="Calibri" pitchFamily="34" charset="0"/>
                <a:ea typeface="ＭＳ Ｐゴシック" pitchFamily="-65" charset="-128"/>
              </a:defRPr>
            </a:lvl2pPr>
            <a:lvl3pPr marL="1028700" indent="-228600" algn="l" rtl="0" eaLnBrk="0" fontAlgn="base" hangingPunct="0">
              <a:spcBef>
                <a:spcPct val="20000"/>
              </a:spcBef>
              <a:spcAft>
                <a:spcPct val="0"/>
              </a:spcAft>
              <a:buClr>
                <a:srgbClr val="1568B3"/>
              </a:buClr>
              <a:buChar char="•"/>
              <a:defRPr b="1">
                <a:solidFill>
                  <a:schemeClr val="tx1"/>
                </a:solidFill>
                <a:latin typeface="+mj-lt"/>
                <a:ea typeface="ＭＳ Ｐゴシック" pitchFamily="-65" charset="-128"/>
              </a:defRPr>
            </a:lvl3pPr>
            <a:lvl4pPr marL="1485900" indent="-228600" algn="l" rtl="0" eaLnBrk="0" fontAlgn="base" hangingPunct="0">
              <a:spcBef>
                <a:spcPct val="20000"/>
              </a:spcBef>
              <a:spcAft>
                <a:spcPct val="0"/>
              </a:spcAft>
              <a:buClr>
                <a:srgbClr val="1568B3"/>
              </a:buClr>
              <a:buChar char="•"/>
              <a:defRPr sz="1400">
                <a:solidFill>
                  <a:schemeClr val="tx1"/>
                </a:solidFill>
                <a:latin typeface="Calibri" pitchFamily="34" charset="0"/>
                <a:ea typeface="ＭＳ Ｐゴシック" pitchFamily="-65" charset="-128"/>
              </a:defRPr>
            </a:lvl4pPr>
            <a:lvl5pPr marL="2057400" indent="-228600" algn="l" rtl="0" eaLnBrk="0" fontAlgn="base" hangingPunct="0">
              <a:spcBef>
                <a:spcPct val="20000"/>
              </a:spcBef>
              <a:spcAft>
                <a:spcPct val="0"/>
              </a:spcAft>
              <a:buChar char="»"/>
              <a:defRPr sz="2000">
                <a:solidFill>
                  <a:schemeClr val="tx1"/>
                </a:solidFill>
                <a:latin typeface="Arial" charset="0"/>
                <a:ea typeface="ＭＳ Ｐゴシック" pitchFamily="-65" charset="-128"/>
              </a:defRPr>
            </a:lvl5pPr>
            <a:lvl6pPr marL="2514600" indent="-228600" algn="l" rtl="0" fontAlgn="base">
              <a:spcBef>
                <a:spcPct val="20000"/>
              </a:spcBef>
              <a:spcAft>
                <a:spcPct val="0"/>
              </a:spcAft>
              <a:defRPr sz="2000">
                <a:solidFill>
                  <a:schemeClr val="tx1"/>
                </a:solidFill>
                <a:latin typeface="Arial" charset="0"/>
              </a:defRPr>
            </a:lvl6pPr>
            <a:lvl7pPr marL="2971800" indent="-228600" algn="l" rtl="0" fontAlgn="base">
              <a:spcBef>
                <a:spcPct val="20000"/>
              </a:spcBef>
              <a:spcAft>
                <a:spcPct val="0"/>
              </a:spcAft>
              <a:defRPr sz="2000">
                <a:solidFill>
                  <a:schemeClr val="tx1"/>
                </a:solidFill>
                <a:latin typeface="Arial" charset="0"/>
              </a:defRPr>
            </a:lvl7pPr>
            <a:lvl8pPr marL="3429000" indent="-228600" algn="l" rtl="0" fontAlgn="base">
              <a:spcBef>
                <a:spcPct val="20000"/>
              </a:spcBef>
              <a:spcAft>
                <a:spcPct val="0"/>
              </a:spcAft>
              <a:defRPr sz="2000">
                <a:solidFill>
                  <a:schemeClr val="tx1"/>
                </a:solidFill>
                <a:latin typeface="Arial" charset="0"/>
              </a:defRPr>
            </a:lvl8pPr>
            <a:lvl9pPr marL="3886200" indent="-228600" algn="l" rtl="0" fontAlgn="base">
              <a:spcBef>
                <a:spcPct val="20000"/>
              </a:spcBef>
              <a:spcAft>
                <a:spcPct val="0"/>
              </a:spcAft>
              <a:defRPr sz="2000">
                <a:solidFill>
                  <a:schemeClr val="tx1"/>
                </a:solidFill>
                <a:latin typeface="Arial" charset="0"/>
              </a:defRPr>
            </a:lvl9pPr>
          </a:lstStyle>
          <a:p>
            <a:r>
              <a:rPr lang="en-US" sz="2500" b="1" kern="0" dirty="0">
                <a:solidFill>
                  <a:srgbClr val="1568B3"/>
                </a:solidFill>
              </a:rPr>
              <a:t>Assign </a:t>
            </a:r>
            <a:r>
              <a:rPr lang="en-US" sz="2500" b="1" kern="0" dirty="0" smtClean="0">
                <a:solidFill>
                  <a:srgbClr val="1568B3"/>
                </a:solidFill>
              </a:rPr>
              <a:t>global bridge </a:t>
            </a:r>
            <a:r>
              <a:rPr lang="en-US" sz="2500" b="1" kern="0" dirty="0">
                <a:solidFill>
                  <a:srgbClr val="1568B3"/>
                </a:solidFill>
              </a:rPr>
              <a:t>geometry</a:t>
            </a:r>
          </a:p>
          <a:p>
            <a:pPr lvl="1"/>
            <a:r>
              <a:rPr lang="en-US" sz="2100" b="1" kern="0" dirty="0">
                <a:solidFill>
                  <a:srgbClr val="877D6F"/>
                </a:solidFill>
              </a:rPr>
              <a:t>Span length</a:t>
            </a:r>
          </a:p>
          <a:p>
            <a:pPr lvl="1"/>
            <a:r>
              <a:rPr lang="en-US" sz="2100" b="1" kern="0" dirty="0">
                <a:solidFill>
                  <a:srgbClr val="877D6F"/>
                </a:solidFill>
              </a:rPr>
              <a:t>Girder spacing</a:t>
            </a:r>
          </a:p>
          <a:p>
            <a:r>
              <a:rPr lang="en-US" sz="2500" b="1" kern="0" dirty="0" smtClean="0">
                <a:solidFill>
                  <a:srgbClr val="1568B3"/>
                </a:solidFill>
              </a:rPr>
              <a:t>Assign deck properties</a:t>
            </a:r>
          </a:p>
          <a:p>
            <a:pPr lvl="1"/>
            <a:r>
              <a:rPr lang="en-US" sz="2100" b="1" kern="0" dirty="0" smtClean="0">
                <a:solidFill>
                  <a:srgbClr val="877D6F"/>
                </a:solidFill>
              </a:rPr>
              <a:t>Deck </a:t>
            </a:r>
            <a:r>
              <a:rPr lang="en-US" sz="2100" b="1" kern="0" dirty="0">
                <a:solidFill>
                  <a:srgbClr val="877D6F"/>
                </a:solidFill>
              </a:rPr>
              <a:t>thickness </a:t>
            </a:r>
          </a:p>
          <a:p>
            <a:pPr lvl="1"/>
            <a:r>
              <a:rPr lang="en-US" sz="2100" b="1" kern="0" dirty="0" smtClean="0">
                <a:solidFill>
                  <a:srgbClr val="877D6F"/>
                </a:solidFill>
              </a:rPr>
              <a:t>Rebar </a:t>
            </a:r>
            <a:r>
              <a:rPr lang="en-US" sz="2100" b="1" kern="0" dirty="0">
                <a:solidFill>
                  <a:srgbClr val="877D6F"/>
                </a:solidFill>
              </a:rPr>
              <a:t>size and spacing</a:t>
            </a:r>
          </a:p>
          <a:p>
            <a:r>
              <a:rPr lang="en-US" sz="2500" b="1" kern="0" dirty="0">
                <a:solidFill>
                  <a:srgbClr val="1568B3"/>
                </a:solidFill>
              </a:rPr>
              <a:t>Specify material properties</a:t>
            </a:r>
          </a:p>
          <a:p>
            <a:pPr lvl="1"/>
            <a:r>
              <a:rPr lang="en-US" sz="2100" b="1" kern="0" dirty="0">
                <a:solidFill>
                  <a:srgbClr val="877D6F"/>
                </a:solidFill>
              </a:rPr>
              <a:t>Stress-strain relationship</a:t>
            </a:r>
          </a:p>
          <a:p>
            <a:pPr lvl="1"/>
            <a:r>
              <a:rPr lang="en-US" sz="2100" b="1" kern="0" dirty="0" smtClean="0">
                <a:solidFill>
                  <a:srgbClr val="877D6F"/>
                </a:solidFill>
              </a:rPr>
              <a:t>Density</a:t>
            </a:r>
            <a:endParaRPr lang="en-US" sz="2100" b="1" kern="0" dirty="0">
              <a:solidFill>
                <a:srgbClr val="877D6F"/>
              </a:solidFill>
            </a:endParaRPr>
          </a:p>
        </p:txBody>
      </p:sp>
    </p:spTree>
    <p:extLst>
      <p:ext uri="{BB962C8B-B14F-4D97-AF65-F5344CB8AC3E}">
        <p14:creationId xmlns:p14="http://schemas.microsoft.com/office/powerpoint/2010/main" val="2190624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91547-9FD9-4AD1-A7C3-7A2C5F829453}"/>
              </a:ext>
            </a:extLst>
          </p:cNvPr>
          <p:cNvSpPr>
            <a:spLocks noGrp="1"/>
          </p:cNvSpPr>
          <p:nvPr>
            <p:ph type="title"/>
          </p:nvPr>
        </p:nvSpPr>
        <p:spPr/>
        <p:txBody>
          <a:bodyPr/>
          <a:lstStyle/>
          <a:p>
            <a:r>
              <a:rPr lang="en-US" dirty="0"/>
              <a:t>Defect Definition</a:t>
            </a:r>
          </a:p>
        </p:txBody>
      </p:sp>
      <p:sp>
        <p:nvSpPr>
          <p:cNvPr id="3" name="Content Placeholder 2">
            <a:extLst>
              <a:ext uri="{FF2B5EF4-FFF2-40B4-BE49-F238E27FC236}">
                <a16:creationId xmlns:a16="http://schemas.microsoft.com/office/drawing/2014/main" id="{C8C29023-B23C-4905-B8E1-5B45A5B37600}"/>
              </a:ext>
            </a:extLst>
          </p:cNvPr>
          <p:cNvSpPr>
            <a:spLocks noGrp="1"/>
          </p:cNvSpPr>
          <p:nvPr>
            <p:ph idx="1"/>
          </p:nvPr>
        </p:nvSpPr>
        <p:spPr>
          <a:xfrm>
            <a:off x="622302" y="1649413"/>
            <a:ext cx="8890000" cy="3268662"/>
          </a:xfrm>
        </p:spPr>
        <p:txBody>
          <a:bodyPr/>
          <a:lstStyle/>
          <a:p>
            <a:r>
              <a:rPr lang="en-US" sz="2500" b="1" dirty="0">
                <a:solidFill>
                  <a:srgbClr val="1568B3"/>
                </a:solidFill>
              </a:rPr>
              <a:t>Delamination or section loss</a:t>
            </a:r>
          </a:p>
          <a:p>
            <a:pPr lvl="1"/>
            <a:r>
              <a:rPr lang="en-US" sz="2100" b="1" dirty="0">
                <a:solidFill>
                  <a:srgbClr val="877D6F"/>
                </a:solidFill>
              </a:rPr>
              <a:t>Specify size, shape, and location of defect</a:t>
            </a:r>
          </a:p>
          <a:p>
            <a:pPr lvl="1"/>
            <a:r>
              <a:rPr lang="en-US" sz="2100" b="1" dirty="0">
                <a:solidFill>
                  <a:srgbClr val="877D6F"/>
                </a:solidFill>
              </a:rPr>
              <a:t>Remove contribution of corresponding fibers (i.e. stress=0)</a:t>
            </a:r>
          </a:p>
          <a:p>
            <a:r>
              <a:rPr lang="en-US" sz="2500" b="1" dirty="0">
                <a:solidFill>
                  <a:srgbClr val="1568B3"/>
                </a:solidFill>
              </a:rPr>
              <a:t>Loss of </a:t>
            </a:r>
            <a:r>
              <a:rPr lang="en-US" sz="2500" b="1" dirty="0" smtClean="0">
                <a:solidFill>
                  <a:srgbClr val="1568B3"/>
                </a:solidFill>
              </a:rPr>
              <a:t>composite action</a:t>
            </a:r>
            <a:endParaRPr lang="en-US" sz="2500" b="1" dirty="0">
              <a:solidFill>
                <a:srgbClr val="1568B3"/>
              </a:solidFill>
            </a:endParaRPr>
          </a:p>
          <a:p>
            <a:pPr lvl="1"/>
            <a:r>
              <a:rPr lang="en-US" sz="2100" b="1" dirty="0">
                <a:solidFill>
                  <a:srgbClr val="877D6F"/>
                </a:solidFill>
              </a:rPr>
              <a:t>Specify elevation where strain is discontinuous (i.e. shear release</a:t>
            </a:r>
            <a:r>
              <a:rPr lang="en-US" sz="2100" b="1" dirty="0" smtClean="0">
                <a:solidFill>
                  <a:srgbClr val="877D6F"/>
                </a:solidFill>
              </a:rPr>
              <a:t>)</a:t>
            </a:r>
          </a:p>
          <a:p>
            <a:pPr lvl="1"/>
            <a:r>
              <a:rPr lang="en-US" sz="2100" b="1" dirty="0" smtClean="0">
                <a:solidFill>
                  <a:srgbClr val="877D6F"/>
                </a:solidFill>
              </a:rPr>
              <a:t>Specify location of N.A. between 1.0 (fully composite) and 0 (non-composite) or percent of deck capacity that can be developed</a:t>
            </a:r>
          </a:p>
          <a:p>
            <a:r>
              <a:rPr lang="en-US" sz="2500" b="1" dirty="0" smtClean="0">
                <a:solidFill>
                  <a:srgbClr val="1568B3"/>
                </a:solidFill>
              </a:rPr>
              <a:t>Loss of </a:t>
            </a:r>
            <a:r>
              <a:rPr lang="en-US" sz="2500" b="1" dirty="0" err="1" smtClean="0">
                <a:solidFill>
                  <a:srgbClr val="1568B3"/>
                </a:solidFill>
              </a:rPr>
              <a:t>prestressing</a:t>
            </a:r>
            <a:r>
              <a:rPr lang="en-US" sz="2500" b="1" dirty="0" smtClean="0">
                <a:solidFill>
                  <a:srgbClr val="1568B3"/>
                </a:solidFill>
              </a:rPr>
              <a:t> strands</a:t>
            </a:r>
          </a:p>
          <a:p>
            <a:pPr lvl="1"/>
            <a:r>
              <a:rPr lang="en-US" sz="2100" b="1" dirty="0" smtClean="0">
                <a:solidFill>
                  <a:srgbClr val="877D6F"/>
                </a:solidFill>
              </a:rPr>
              <a:t>Specify the location and number of broken </a:t>
            </a:r>
            <a:r>
              <a:rPr lang="en-US" sz="2100" b="1" dirty="0" err="1" smtClean="0">
                <a:solidFill>
                  <a:srgbClr val="877D6F"/>
                </a:solidFill>
              </a:rPr>
              <a:t>prestressing</a:t>
            </a:r>
            <a:r>
              <a:rPr lang="en-US" sz="2100" b="1" dirty="0" smtClean="0">
                <a:solidFill>
                  <a:srgbClr val="877D6F"/>
                </a:solidFill>
              </a:rPr>
              <a:t> strands</a:t>
            </a:r>
          </a:p>
          <a:p>
            <a:pPr lvl="1"/>
            <a:r>
              <a:rPr lang="en-US" sz="2100" b="1" dirty="0" smtClean="0">
                <a:solidFill>
                  <a:srgbClr val="877D6F"/>
                </a:solidFill>
              </a:rPr>
              <a:t>Remove contribution of corresponding fiber to stiffness and </a:t>
            </a:r>
            <a:r>
              <a:rPr lang="en-US" sz="2100" b="1" dirty="0" err="1" smtClean="0">
                <a:solidFill>
                  <a:srgbClr val="877D6F"/>
                </a:solidFill>
              </a:rPr>
              <a:t>prestressing</a:t>
            </a:r>
            <a:r>
              <a:rPr lang="en-US" sz="2100" b="1" dirty="0" smtClean="0">
                <a:solidFill>
                  <a:srgbClr val="877D6F"/>
                </a:solidFill>
              </a:rPr>
              <a:t> </a:t>
            </a:r>
            <a:endParaRPr lang="en-US" sz="2100" b="1" dirty="0">
              <a:solidFill>
                <a:srgbClr val="877D6F"/>
              </a:solidFill>
            </a:endParaRPr>
          </a:p>
        </p:txBody>
      </p:sp>
    </p:spTree>
    <p:extLst>
      <p:ext uri="{BB962C8B-B14F-4D97-AF65-F5344CB8AC3E}">
        <p14:creationId xmlns:p14="http://schemas.microsoft.com/office/powerpoint/2010/main" val="23217589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986EB-1A68-4A0D-9030-1BA482DF6D81}"/>
              </a:ext>
            </a:extLst>
          </p:cNvPr>
          <p:cNvSpPr>
            <a:spLocks noGrp="1"/>
          </p:cNvSpPr>
          <p:nvPr>
            <p:ph type="title"/>
          </p:nvPr>
        </p:nvSpPr>
        <p:spPr/>
        <p:txBody>
          <a:bodyPr/>
          <a:lstStyle/>
          <a:p>
            <a:pPr>
              <a:lnSpc>
                <a:spcPct val="100000"/>
              </a:lnSpc>
            </a:pPr>
            <a:r>
              <a:rPr lang="en-US" dirty="0"/>
              <a:t>Preprocessing</a:t>
            </a:r>
          </a:p>
        </p:txBody>
      </p:sp>
      <p:sp>
        <p:nvSpPr>
          <p:cNvPr id="3" name="Content Placeholder 2">
            <a:extLst>
              <a:ext uri="{FF2B5EF4-FFF2-40B4-BE49-F238E27FC236}">
                <a16:creationId xmlns:a16="http://schemas.microsoft.com/office/drawing/2014/main" id="{593CF791-FDAA-4AC6-9648-72F3D4A2A969}"/>
              </a:ext>
            </a:extLst>
          </p:cNvPr>
          <p:cNvSpPr>
            <a:spLocks noGrp="1"/>
          </p:cNvSpPr>
          <p:nvPr>
            <p:ph idx="1"/>
          </p:nvPr>
        </p:nvSpPr>
        <p:spPr>
          <a:xfrm>
            <a:off x="631033" y="1893888"/>
            <a:ext cx="8872538" cy="4051845"/>
          </a:xfrm>
        </p:spPr>
        <p:txBody>
          <a:bodyPr>
            <a:noAutofit/>
          </a:bodyPr>
          <a:lstStyle/>
          <a:p>
            <a:r>
              <a:rPr lang="en-US" sz="2500" b="1" dirty="0" smtClean="0">
                <a:solidFill>
                  <a:srgbClr val="877D6F"/>
                </a:solidFill>
              </a:rPr>
              <a:t>Perform automated girder sizing as per AASHTO LRFD</a:t>
            </a:r>
          </a:p>
          <a:p>
            <a:endParaRPr lang="en-US" sz="800" b="1" dirty="0" smtClean="0">
              <a:solidFill>
                <a:srgbClr val="877D6F"/>
              </a:solidFill>
            </a:endParaRPr>
          </a:p>
          <a:p>
            <a:r>
              <a:rPr lang="en-US" sz="2500" b="1" dirty="0" smtClean="0">
                <a:solidFill>
                  <a:srgbClr val="877D6F"/>
                </a:solidFill>
              </a:rPr>
              <a:t>Compute </a:t>
            </a:r>
            <a:r>
              <a:rPr lang="en-US" sz="2500" b="1" dirty="0">
                <a:solidFill>
                  <a:srgbClr val="877D6F"/>
                </a:solidFill>
              </a:rPr>
              <a:t>initial demands</a:t>
            </a:r>
          </a:p>
          <a:p>
            <a:pPr lvl="1"/>
            <a:r>
              <a:rPr lang="en-US" sz="2100" b="1" dirty="0">
                <a:solidFill>
                  <a:srgbClr val="1568B3"/>
                </a:solidFill>
              </a:rPr>
              <a:t>Steel: dead load</a:t>
            </a:r>
          </a:p>
          <a:p>
            <a:pPr lvl="1"/>
            <a:r>
              <a:rPr lang="en-US" sz="2100" b="1" dirty="0">
                <a:solidFill>
                  <a:srgbClr val="1568B3"/>
                </a:solidFill>
              </a:rPr>
              <a:t>Prestressed: dead load and prestressing force (including losses</a:t>
            </a:r>
            <a:r>
              <a:rPr lang="en-US" sz="2100" b="1" dirty="0" smtClean="0">
                <a:solidFill>
                  <a:srgbClr val="1568B3"/>
                </a:solidFill>
              </a:rPr>
              <a:t>)</a:t>
            </a:r>
          </a:p>
          <a:p>
            <a:pPr lvl="1"/>
            <a:endParaRPr lang="en-US" sz="1000" b="1" dirty="0">
              <a:solidFill>
                <a:srgbClr val="877D6F"/>
              </a:solidFill>
            </a:endParaRPr>
          </a:p>
          <a:p>
            <a:r>
              <a:rPr lang="en-US" sz="2500" b="1" dirty="0">
                <a:solidFill>
                  <a:srgbClr val="877D6F"/>
                </a:solidFill>
              </a:rPr>
              <a:t>Compute initial strain and </a:t>
            </a:r>
            <a:r>
              <a:rPr lang="en-US" sz="2500" b="1" dirty="0" smtClean="0">
                <a:solidFill>
                  <a:srgbClr val="877D6F"/>
                </a:solidFill>
              </a:rPr>
              <a:t>curvature</a:t>
            </a:r>
          </a:p>
          <a:p>
            <a:endParaRPr lang="en-US" sz="800" b="1" dirty="0">
              <a:solidFill>
                <a:srgbClr val="877D6F"/>
              </a:solidFill>
            </a:endParaRPr>
          </a:p>
          <a:p>
            <a:r>
              <a:rPr lang="en-US" sz="2500" b="1" dirty="0">
                <a:solidFill>
                  <a:srgbClr val="877D6F"/>
                </a:solidFill>
              </a:rPr>
              <a:t>Mesh cross-section into “fibers” </a:t>
            </a:r>
            <a:r>
              <a:rPr lang="en-US" sz="2500" b="1" dirty="0" smtClean="0">
                <a:solidFill>
                  <a:srgbClr val="877D6F"/>
                </a:solidFill>
              </a:rPr>
              <a:t>and assign the corresponding material model and properties</a:t>
            </a:r>
            <a:endParaRPr lang="en-US" sz="2500" b="1" dirty="0">
              <a:solidFill>
                <a:srgbClr val="877D6F"/>
              </a:solidFill>
            </a:endParaRPr>
          </a:p>
          <a:p>
            <a:endParaRPr lang="en-US" sz="2500" b="1" dirty="0">
              <a:solidFill>
                <a:srgbClr val="877D6F"/>
              </a:solidFill>
            </a:endParaRPr>
          </a:p>
          <a:p>
            <a:endParaRPr lang="en-US" sz="2500" b="1" dirty="0">
              <a:solidFill>
                <a:srgbClr val="877D6F"/>
              </a:solidFill>
            </a:endParaRPr>
          </a:p>
          <a:p>
            <a:endParaRPr lang="en-US" sz="2500" b="1" dirty="0">
              <a:solidFill>
                <a:srgbClr val="877D6F"/>
              </a:solidFill>
            </a:endParaRPr>
          </a:p>
        </p:txBody>
      </p:sp>
    </p:spTree>
    <p:extLst>
      <p:ext uri="{BB962C8B-B14F-4D97-AF65-F5344CB8AC3E}">
        <p14:creationId xmlns:p14="http://schemas.microsoft.com/office/powerpoint/2010/main" val="192370642"/>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Calibri"/>
        <a:ea typeface=""/>
        <a:cs typeface=""/>
      </a:majorFont>
      <a:minorFont>
        <a:latin typeface="Constant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10146</TotalTime>
  <Words>1055</Words>
  <Application>Microsoft Office PowerPoint</Application>
  <PresentationFormat>35mm Slides</PresentationFormat>
  <Paragraphs>340</Paragraphs>
  <Slides>16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ＭＳ Ｐゴシック</vt:lpstr>
      <vt:lpstr>Arial</vt:lpstr>
      <vt:lpstr>Calibri</vt:lpstr>
      <vt:lpstr>Constantia</vt:lpstr>
      <vt:lpstr>Times New Roman</vt:lpstr>
      <vt:lpstr>Wingdings</vt:lpstr>
      <vt:lpstr>Default Design</vt:lpstr>
      <vt:lpstr>Federal Highway Administration Engineering &amp; Software Consultants Inc. </vt:lpstr>
      <vt:lpstr>Summary of Proposed Integration Strategies</vt:lpstr>
      <vt:lpstr>Task 2.1. Numerical Simulation (Sensitivity Analysis)</vt:lpstr>
      <vt:lpstr>Overview of Capacity Estimation</vt:lpstr>
      <vt:lpstr>Overview of Fiber Model</vt:lpstr>
      <vt:lpstr>Software Implementation (MATLAB) </vt:lpstr>
      <vt:lpstr>User Input</vt:lpstr>
      <vt:lpstr>Defect Definition</vt:lpstr>
      <vt:lpstr>Preprocessing</vt:lpstr>
      <vt:lpstr>Computation of Moment from Curvature</vt:lpstr>
      <vt:lpstr>Demonstration</vt:lpstr>
      <vt:lpstr>Influence on Rating Factor</vt:lpstr>
      <vt:lpstr>Next Steps for Capacity Estimation</vt:lpstr>
      <vt:lpstr>Next Steps for Demand Estimation</vt:lpstr>
      <vt:lpstr>Revised Schedule</vt:lpstr>
      <vt:lpstr>Federal Highway Administration Engineering &amp; Software Consultants Inc.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jay</dc:creator>
  <cp:lastModifiedBy>Franklin Moon</cp:lastModifiedBy>
  <cp:revision>847</cp:revision>
  <dcterms:created xsi:type="dcterms:W3CDTF">2009-01-09T21:19:41Z</dcterms:created>
  <dcterms:modified xsi:type="dcterms:W3CDTF">2019-08-06T17:09:26Z</dcterms:modified>
</cp:coreProperties>
</file>

<file path=docProps/thumbnail.jpeg>
</file>